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1" r:id="rId1"/>
  </p:sldMasterIdLst>
  <p:sldIdLst>
    <p:sldId id="256" r:id="rId2"/>
    <p:sldId id="27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73" r:id="rId12"/>
    <p:sldId id="267" r:id="rId13"/>
    <p:sldId id="268" r:id="rId14"/>
    <p:sldId id="269" r:id="rId15"/>
    <p:sldId id="271" r:id="rId16"/>
    <p:sldId id="270" r:id="rId17"/>
    <p:sldId id="277" r:id="rId18"/>
    <p:sldId id="275" r:id="rId19"/>
    <p:sldId id="276" r:id="rId20"/>
    <p:sldId id="26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EAF7"/>
    <a:srgbClr val="F7F3F0"/>
    <a:srgbClr val="FFC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303EA1-EBC5-356E-17A4-BF0405C67877}" v="1" dt="2023-06-03T03:03:37.678"/>
    <p1510:client id="{236D6EE3-C159-4E13-817D-8449BCE9DCA7}" v="18" dt="2023-06-03T20:09:56.891"/>
    <p1510:client id="{241CD990-3EBF-45ED-027A-1E669953ACC2}" v="7" dt="2023-06-03T02:20:03.182"/>
    <p1510:client id="{32F6BA54-947B-9447-8AB5-85F6CDF33154}" v="2565" dt="2023-06-04T00:58:52.295"/>
    <p1510:client id="{432BB859-D89B-40FA-8E5C-34BC035C29E6}" v="37" dt="2023-06-04T00:57:32.914"/>
    <p1510:client id="{4A0B216D-186A-4648-5BA9-4B574EE1DD26}" v="8" dt="2023-06-03T01:52:21.719"/>
    <p1510:client id="{5AEF2F15-0403-B441-CF74-55C8CE3C319E}" v="11" dt="2023-06-03T03:01:33.394"/>
    <p1510:client id="{5FD0EC99-269B-CC71-9FCA-BDDFE5056DA4}" v="217" dt="2023-06-03T21:46:13.515"/>
    <p1510:client id="{73AE6AA5-0AFF-FFE9-63B3-BF3F2CBCF6D4}" v="101" dt="2023-06-03T19:19:35.437"/>
    <p1510:client id="{876EFE36-353C-D60C-D7DD-D7323AE3F6F9}" v="69" dt="2023-06-03T02:41:30.421"/>
    <p1510:client id="{9452DA99-EF28-BE4D-24E4-49769C497F74}" v="200" dt="2023-06-03T02:15:55.524"/>
    <p1510:client id="{F251CF01-C310-5B4F-1738-FA7B330080AB}" v="32" dt="2023-06-03T23:10:29.223"/>
    <p1510:client id="{F5B5B9A7-3D62-3160-AAEE-E3EC079CEC05}" v="3" dt="2023-06-03T21:50:37.1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7"/>
  </p:normalViewPr>
  <p:slideViewPr>
    <p:cSldViewPr snapToGrid="0">
      <p:cViewPr varScale="1">
        <p:scale>
          <a:sx n="90" d="100"/>
          <a:sy n="90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485559-F26B-4D4C-ACEA-825DD8B8EAC3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04988FE-81A2-4624-ADEF-681780D3850D}">
      <dgm:prSet phldrT="[Text]" phldr="0"/>
      <dgm:spPr/>
      <dgm:t>
        <a:bodyPr/>
        <a:lstStyle/>
        <a:p>
          <a:pPr rtl="0"/>
          <a:r>
            <a:rPr lang="en-US">
              <a:latin typeface="Trade Gothic Next Cond"/>
            </a:rPr>
            <a:t>Continuous support</a:t>
          </a:r>
          <a:endParaRPr lang="en-US"/>
        </a:p>
      </dgm:t>
    </dgm:pt>
    <dgm:pt modelId="{C65956D3-799A-4E36-A662-10ACA0DBEC93}" type="parTrans" cxnId="{DFD4184D-9DA7-4B16-9AE6-3362B780F746}">
      <dgm:prSet/>
      <dgm:spPr/>
      <dgm:t>
        <a:bodyPr/>
        <a:lstStyle/>
        <a:p>
          <a:endParaRPr lang="en-US"/>
        </a:p>
      </dgm:t>
    </dgm:pt>
    <dgm:pt modelId="{5C6060FA-8E75-4030-8D62-0E9C3D59BB78}" type="sibTrans" cxnId="{DFD4184D-9DA7-4B16-9AE6-3362B780F746}">
      <dgm:prSet/>
      <dgm:spPr/>
      <dgm:t>
        <a:bodyPr/>
        <a:lstStyle/>
        <a:p>
          <a:endParaRPr lang="en-US"/>
        </a:p>
      </dgm:t>
    </dgm:pt>
    <dgm:pt modelId="{7C66A11F-7C20-4ED9-A543-0C9820C7C020}">
      <dgm:prSet phldrT="[Text]" phldr="0"/>
      <dgm:spPr/>
      <dgm:t>
        <a:bodyPr/>
        <a:lstStyle/>
        <a:p>
          <a:pPr rtl="0"/>
          <a:r>
            <a:rPr lang="en-US">
              <a:latin typeface="Trade Gothic Next Cond"/>
            </a:rPr>
            <a:t>Cost-effectiveness</a:t>
          </a:r>
          <a:endParaRPr lang="en-US"/>
        </a:p>
      </dgm:t>
    </dgm:pt>
    <dgm:pt modelId="{CDE168BF-29D1-45EC-AB73-2AB051398470}" type="parTrans" cxnId="{6C5CB8D4-DC09-4039-90DC-948EE7F32F8C}">
      <dgm:prSet/>
      <dgm:spPr/>
      <dgm:t>
        <a:bodyPr/>
        <a:lstStyle/>
        <a:p>
          <a:endParaRPr lang="en-US"/>
        </a:p>
      </dgm:t>
    </dgm:pt>
    <dgm:pt modelId="{218DDE2A-597E-4805-8B6E-43E1BB03DEDC}" type="sibTrans" cxnId="{6C5CB8D4-DC09-4039-90DC-948EE7F32F8C}">
      <dgm:prSet/>
      <dgm:spPr/>
      <dgm:t>
        <a:bodyPr/>
        <a:lstStyle/>
        <a:p>
          <a:endParaRPr lang="en-US"/>
        </a:p>
      </dgm:t>
    </dgm:pt>
    <dgm:pt modelId="{7A939F28-3E90-436E-8B19-7B24272107BB}">
      <dgm:prSet phldrT="[Text]" phldr="0"/>
      <dgm:spPr/>
      <dgm:t>
        <a:bodyPr/>
        <a:lstStyle/>
        <a:p>
          <a:pPr rtl="0"/>
          <a:r>
            <a:rPr lang="en-US">
              <a:latin typeface="Trade Gothic Next Cond"/>
            </a:rPr>
            <a:t>Smooth patient experience</a:t>
          </a:r>
          <a:endParaRPr lang="en-US"/>
        </a:p>
      </dgm:t>
    </dgm:pt>
    <dgm:pt modelId="{81329B21-0F3C-4785-ADBC-B79A2BB4E4B3}" type="parTrans" cxnId="{D8EEC1D1-C48C-4001-A14D-34EBE466864D}">
      <dgm:prSet/>
      <dgm:spPr/>
      <dgm:t>
        <a:bodyPr/>
        <a:lstStyle/>
        <a:p>
          <a:endParaRPr lang="en-US"/>
        </a:p>
      </dgm:t>
    </dgm:pt>
    <dgm:pt modelId="{EC009AD4-9056-498F-B409-B88494B13C02}" type="sibTrans" cxnId="{D8EEC1D1-C48C-4001-A14D-34EBE466864D}">
      <dgm:prSet/>
      <dgm:spPr/>
      <dgm:t>
        <a:bodyPr/>
        <a:lstStyle/>
        <a:p>
          <a:endParaRPr lang="en-US"/>
        </a:p>
      </dgm:t>
    </dgm:pt>
    <dgm:pt modelId="{38DAFC27-2DD9-4166-8C95-FE0C0232EA6E}">
      <dgm:prSet phldrT="[Text]" phldr="0"/>
      <dgm:spPr/>
      <dgm:t>
        <a:bodyPr/>
        <a:lstStyle/>
        <a:p>
          <a:pPr rtl="0"/>
          <a:r>
            <a:rPr lang="en-US" err="1">
              <a:latin typeface="Trade Gothic Next Cond"/>
            </a:rPr>
            <a:t>Convinient</a:t>
          </a:r>
          <a:r>
            <a:rPr lang="en-US">
              <a:latin typeface="Trade Gothic Next Cond"/>
            </a:rPr>
            <a:t> access to information</a:t>
          </a:r>
          <a:endParaRPr lang="en-US"/>
        </a:p>
      </dgm:t>
    </dgm:pt>
    <dgm:pt modelId="{57CB9513-D078-4647-AB18-8EDE31534A52}" type="parTrans" cxnId="{3D5D49B6-67EA-4567-9F93-843E1051CD6B}">
      <dgm:prSet/>
      <dgm:spPr/>
      <dgm:t>
        <a:bodyPr/>
        <a:lstStyle/>
        <a:p>
          <a:endParaRPr lang="en-US"/>
        </a:p>
      </dgm:t>
    </dgm:pt>
    <dgm:pt modelId="{67347265-4D19-4DC5-9C47-DE9B17D82009}" type="sibTrans" cxnId="{3D5D49B6-67EA-4567-9F93-843E1051CD6B}">
      <dgm:prSet/>
      <dgm:spPr/>
      <dgm:t>
        <a:bodyPr/>
        <a:lstStyle/>
        <a:p>
          <a:endParaRPr lang="en-US"/>
        </a:p>
      </dgm:t>
    </dgm:pt>
    <dgm:pt modelId="{9E90DF22-DC86-45C6-848E-4C4757274A52}">
      <dgm:prSet phldr="0"/>
      <dgm:spPr/>
      <dgm:t>
        <a:bodyPr/>
        <a:lstStyle/>
        <a:p>
          <a:pPr rtl="0"/>
          <a:r>
            <a:rPr lang="en-US">
              <a:latin typeface="Trade Gothic Next Cond"/>
            </a:rPr>
            <a:t>Enhanced coordination and personalization of care</a:t>
          </a:r>
        </a:p>
      </dgm:t>
    </dgm:pt>
    <dgm:pt modelId="{9348D774-5572-4D2B-AE1A-A94BC0669E99}" type="parTrans" cxnId="{2E9EFE07-97AF-47FA-9498-CC65FE59EA96}">
      <dgm:prSet/>
      <dgm:spPr/>
    </dgm:pt>
    <dgm:pt modelId="{01A85B5A-4E4C-43FC-81F0-7E05D58341FD}" type="sibTrans" cxnId="{2E9EFE07-97AF-47FA-9498-CC65FE59EA96}">
      <dgm:prSet/>
      <dgm:spPr/>
      <dgm:t>
        <a:bodyPr/>
        <a:lstStyle/>
        <a:p>
          <a:endParaRPr lang="en-US"/>
        </a:p>
      </dgm:t>
    </dgm:pt>
    <dgm:pt modelId="{F3045E61-6F34-48F0-8662-9984EA3B90BE}" type="pres">
      <dgm:prSet presAssocID="{81485559-F26B-4D4C-ACEA-825DD8B8EAC3}" presName="outerComposite" presStyleCnt="0">
        <dgm:presLayoutVars>
          <dgm:chMax val="5"/>
          <dgm:dir/>
          <dgm:resizeHandles val="exact"/>
        </dgm:presLayoutVars>
      </dgm:prSet>
      <dgm:spPr/>
    </dgm:pt>
    <dgm:pt modelId="{7D8F146E-59F2-4F69-9E2A-C40EBEA62ABC}" type="pres">
      <dgm:prSet presAssocID="{81485559-F26B-4D4C-ACEA-825DD8B8EAC3}" presName="dummyMaxCanvas" presStyleCnt="0">
        <dgm:presLayoutVars/>
      </dgm:prSet>
      <dgm:spPr/>
    </dgm:pt>
    <dgm:pt modelId="{7865CF39-2EE9-4EA4-A600-E60F1C3E8BB2}" type="pres">
      <dgm:prSet presAssocID="{81485559-F26B-4D4C-ACEA-825DD8B8EAC3}" presName="FiveNodes_1" presStyleLbl="node1" presStyleIdx="0" presStyleCnt="5">
        <dgm:presLayoutVars>
          <dgm:bulletEnabled val="1"/>
        </dgm:presLayoutVars>
      </dgm:prSet>
      <dgm:spPr/>
    </dgm:pt>
    <dgm:pt modelId="{F11B754F-F4FE-4755-A3AA-FB2086CC1374}" type="pres">
      <dgm:prSet presAssocID="{81485559-F26B-4D4C-ACEA-825DD8B8EAC3}" presName="FiveNodes_2" presStyleLbl="node1" presStyleIdx="1" presStyleCnt="5">
        <dgm:presLayoutVars>
          <dgm:bulletEnabled val="1"/>
        </dgm:presLayoutVars>
      </dgm:prSet>
      <dgm:spPr/>
    </dgm:pt>
    <dgm:pt modelId="{F224D9E9-CD1C-4091-8F2E-C671F2167597}" type="pres">
      <dgm:prSet presAssocID="{81485559-F26B-4D4C-ACEA-825DD8B8EAC3}" presName="FiveNodes_3" presStyleLbl="node1" presStyleIdx="2" presStyleCnt="5">
        <dgm:presLayoutVars>
          <dgm:bulletEnabled val="1"/>
        </dgm:presLayoutVars>
      </dgm:prSet>
      <dgm:spPr/>
    </dgm:pt>
    <dgm:pt modelId="{39A3B95E-9D2A-4404-964C-398DD05F8A56}" type="pres">
      <dgm:prSet presAssocID="{81485559-F26B-4D4C-ACEA-825DD8B8EAC3}" presName="FiveNodes_4" presStyleLbl="node1" presStyleIdx="3" presStyleCnt="5">
        <dgm:presLayoutVars>
          <dgm:bulletEnabled val="1"/>
        </dgm:presLayoutVars>
      </dgm:prSet>
      <dgm:spPr/>
    </dgm:pt>
    <dgm:pt modelId="{28A9CA85-3C99-48D2-9C62-CD9BD0647197}" type="pres">
      <dgm:prSet presAssocID="{81485559-F26B-4D4C-ACEA-825DD8B8EAC3}" presName="FiveNodes_5" presStyleLbl="node1" presStyleIdx="4" presStyleCnt="5">
        <dgm:presLayoutVars>
          <dgm:bulletEnabled val="1"/>
        </dgm:presLayoutVars>
      </dgm:prSet>
      <dgm:spPr/>
    </dgm:pt>
    <dgm:pt modelId="{A5C6E6FA-A198-4CE6-8B9F-E20F0B349D7D}" type="pres">
      <dgm:prSet presAssocID="{81485559-F26B-4D4C-ACEA-825DD8B8EAC3}" presName="FiveConn_1-2" presStyleLbl="fgAccFollowNode1" presStyleIdx="0" presStyleCnt="4">
        <dgm:presLayoutVars>
          <dgm:bulletEnabled val="1"/>
        </dgm:presLayoutVars>
      </dgm:prSet>
      <dgm:spPr/>
    </dgm:pt>
    <dgm:pt modelId="{43AE5897-6BD9-4118-BF38-3B4BD4392326}" type="pres">
      <dgm:prSet presAssocID="{81485559-F26B-4D4C-ACEA-825DD8B8EAC3}" presName="FiveConn_2-3" presStyleLbl="fgAccFollowNode1" presStyleIdx="1" presStyleCnt="4">
        <dgm:presLayoutVars>
          <dgm:bulletEnabled val="1"/>
        </dgm:presLayoutVars>
      </dgm:prSet>
      <dgm:spPr/>
    </dgm:pt>
    <dgm:pt modelId="{FA8F61A3-6C89-4FF8-A3E3-2C91ED9E108F}" type="pres">
      <dgm:prSet presAssocID="{81485559-F26B-4D4C-ACEA-825DD8B8EAC3}" presName="FiveConn_3-4" presStyleLbl="fgAccFollowNode1" presStyleIdx="2" presStyleCnt="4">
        <dgm:presLayoutVars>
          <dgm:bulletEnabled val="1"/>
        </dgm:presLayoutVars>
      </dgm:prSet>
      <dgm:spPr/>
    </dgm:pt>
    <dgm:pt modelId="{88221CE9-2CCB-40E3-B34E-D7EA43712BF4}" type="pres">
      <dgm:prSet presAssocID="{81485559-F26B-4D4C-ACEA-825DD8B8EAC3}" presName="FiveConn_4-5" presStyleLbl="fgAccFollowNode1" presStyleIdx="3" presStyleCnt="4">
        <dgm:presLayoutVars>
          <dgm:bulletEnabled val="1"/>
        </dgm:presLayoutVars>
      </dgm:prSet>
      <dgm:spPr/>
    </dgm:pt>
    <dgm:pt modelId="{A84ED737-FA28-4451-B2EB-A0376427AB60}" type="pres">
      <dgm:prSet presAssocID="{81485559-F26B-4D4C-ACEA-825DD8B8EAC3}" presName="FiveNodes_1_text" presStyleLbl="node1" presStyleIdx="4" presStyleCnt="5">
        <dgm:presLayoutVars>
          <dgm:bulletEnabled val="1"/>
        </dgm:presLayoutVars>
      </dgm:prSet>
      <dgm:spPr/>
    </dgm:pt>
    <dgm:pt modelId="{062D84B6-52EA-485E-9AF1-0FD53D225C3D}" type="pres">
      <dgm:prSet presAssocID="{81485559-F26B-4D4C-ACEA-825DD8B8EAC3}" presName="FiveNodes_2_text" presStyleLbl="node1" presStyleIdx="4" presStyleCnt="5">
        <dgm:presLayoutVars>
          <dgm:bulletEnabled val="1"/>
        </dgm:presLayoutVars>
      </dgm:prSet>
      <dgm:spPr/>
    </dgm:pt>
    <dgm:pt modelId="{959E91A4-8114-4FD3-86A9-B071E58E062C}" type="pres">
      <dgm:prSet presAssocID="{81485559-F26B-4D4C-ACEA-825DD8B8EAC3}" presName="FiveNodes_3_text" presStyleLbl="node1" presStyleIdx="4" presStyleCnt="5">
        <dgm:presLayoutVars>
          <dgm:bulletEnabled val="1"/>
        </dgm:presLayoutVars>
      </dgm:prSet>
      <dgm:spPr/>
    </dgm:pt>
    <dgm:pt modelId="{E74A2C7F-3C6B-44D6-A2F5-451F23673083}" type="pres">
      <dgm:prSet presAssocID="{81485559-F26B-4D4C-ACEA-825DD8B8EAC3}" presName="FiveNodes_4_text" presStyleLbl="node1" presStyleIdx="4" presStyleCnt="5">
        <dgm:presLayoutVars>
          <dgm:bulletEnabled val="1"/>
        </dgm:presLayoutVars>
      </dgm:prSet>
      <dgm:spPr/>
    </dgm:pt>
    <dgm:pt modelId="{6F6A9434-A6CB-4385-A419-1F5189A55C15}" type="pres">
      <dgm:prSet presAssocID="{81485559-F26B-4D4C-ACEA-825DD8B8EAC3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2E9EFE07-97AF-47FA-9498-CC65FE59EA96}" srcId="{81485559-F26B-4D4C-ACEA-825DD8B8EAC3}" destId="{9E90DF22-DC86-45C6-848E-4C4757274A52}" srcOrd="4" destOrd="0" parTransId="{9348D774-5572-4D2B-AE1A-A94BC0669E99}" sibTransId="{01A85B5A-4E4C-43FC-81F0-7E05D58341FD}"/>
    <dgm:cxn modelId="{41AC821D-2604-4B62-9ABB-49FB9084C517}" type="presOf" srcId="{7C66A11F-7C20-4ED9-A543-0C9820C7C020}" destId="{F11B754F-F4FE-4755-A3AA-FB2086CC1374}" srcOrd="0" destOrd="0" presId="urn:microsoft.com/office/officeart/2005/8/layout/vProcess5"/>
    <dgm:cxn modelId="{2F7FD81D-8058-4B0A-B9AE-5DFFC8545C27}" type="presOf" srcId="{9E90DF22-DC86-45C6-848E-4C4757274A52}" destId="{6F6A9434-A6CB-4385-A419-1F5189A55C15}" srcOrd="1" destOrd="0" presId="urn:microsoft.com/office/officeart/2005/8/layout/vProcess5"/>
    <dgm:cxn modelId="{5847A61F-C4BD-4C00-81E7-10D35078E0DB}" type="presOf" srcId="{E04988FE-81A2-4624-ADEF-681780D3850D}" destId="{7865CF39-2EE9-4EA4-A600-E60F1C3E8BB2}" srcOrd="0" destOrd="0" presId="urn:microsoft.com/office/officeart/2005/8/layout/vProcess5"/>
    <dgm:cxn modelId="{77D07132-BD97-400B-BA08-64F944EB0808}" type="presOf" srcId="{9E90DF22-DC86-45C6-848E-4C4757274A52}" destId="{28A9CA85-3C99-48D2-9C62-CD9BD0647197}" srcOrd="0" destOrd="0" presId="urn:microsoft.com/office/officeart/2005/8/layout/vProcess5"/>
    <dgm:cxn modelId="{3529F439-D9D1-4B4B-8158-ED914BE4891B}" type="presOf" srcId="{38DAFC27-2DD9-4166-8C95-FE0C0232EA6E}" destId="{39A3B95E-9D2A-4404-964C-398DD05F8A56}" srcOrd="0" destOrd="0" presId="urn:microsoft.com/office/officeart/2005/8/layout/vProcess5"/>
    <dgm:cxn modelId="{AAEAAE43-530F-4354-B478-F2AFC28C2AE7}" type="presOf" srcId="{7A939F28-3E90-436E-8B19-7B24272107BB}" destId="{F224D9E9-CD1C-4091-8F2E-C671F2167597}" srcOrd="0" destOrd="0" presId="urn:microsoft.com/office/officeart/2005/8/layout/vProcess5"/>
    <dgm:cxn modelId="{DFD4184D-9DA7-4B16-9AE6-3362B780F746}" srcId="{81485559-F26B-4D4C-ACEA-825DD8B8EAC3}" destId="{E04988FE-81A2-4624-ADEF-681780D3850D}" srcOrd="0" destOrd="0" parTransId="{C65956D3-799A-4E36-A662-10ACA0DBEC93}" sibTransId="{5C6060FA-8E75-4030-8D62-0E9C3D59BB78}"/>
    <dgm:cxn modelId="{1D2B904E-CB15-4983-B13A-613A5040BE0B}" type="presOf" srcId="{81485559-F26B-4D4C-ACEA-825DD8B8EAC3}" destId="{F3045E61-6F34-48F0-8662-9984EA3B90BE}" srcOrd="0" destOrd="0" presId="urn:microsoft.com/office/officeart/2005/8/layout/vProcess5"/>
    <dgm:cxn modelId="{4B19285D-CBFD-4540-ABBE-2E58BF931194}" type="presOf" srcId="{5C6060FA-8E75-4030-8D62-0E9C3D59BB78}" destId="{A5C6E6FA-A198-4CE6-8B9F-E20F0B349D7D}" srcOrd="0" destOrd="0" presId="urn:microsoft.com/office/officeart/2005/8/layout/vProcess5"/>
    <dgm:cxn modelId="{A6127265-5646-4C21-9CC9-6B1CCEF35405}" type="presOf" srcId="{38DAFC27-2DD9-4166-8C95-FE0C0232EA6E}" destId="{E74A2C7F-3C6B-44D6-A2F5-451F23673083}" srcOrd="1" destOrd="0" presId="urn:microsoft.com/office/officeart/2005/8/layout/vProcess5"/>
    <dgm:cxn modelId="{E7C4AB7E-950A-4ECB-B296-808AE2A9FA86}" type="presOf" srcId="{67347265-4D19-4DC5-9C47-DE9B17D82009}" destId="{88221CE9-2CCB-40E3-B34E-D7EA43712BF4}" srcOrd="0" destOrd="0" presId="urn:microsoft.com/office/officeart/2005/8/layout/vProcess5"/>
    <dgm:cxn modelId="{B9D79785-068E-4991-910A-672E96EE5C9C}" type="presOf" srcId="{7A939F28-3E90-436E-8B19-7B24272107BB}" destId="{959E91A4-8114-4FD3-86A9-B071E58E062C}" srcOrd="1" destOrd="0" presId="urn:microsoft.com/office/officeart/2005/8/layout/vProcess5"/>
    <dgm:cxn modelId="{3BC3F3A0-DE9E-4B54-98E6-B7D6D2C1B5F7}" type="presOf" srcId="{E04988FE-81A2-4624-ADEF-681780D3850D}" destId="{A84ED737-FA28-4451-B2EB-A0376427AB60}" srcOrd="1" destOrd="0" presId="urn:microsoft.com/office/officeart/2005/8/layout/vProcess5"/>
    <dgm:cxn modelId="{3D5D49B6-67EA-4567-9F93-843E1051CD6B}" srcId="{81485559-F26B-4D4C-ACEA-825DD8B8EAC3}" destId="{38DAFC27-2DD9-4166-8C95-FE0C0232EA6E}" srcOrd="3" destOrd="0" parTransId="{57CB9513-D078-4647-AB18-8EDE31534A52}" sibTransId="{67347265-4D19-4DC5-9C47-DE9B17D82009}"/>
    <dgm:cxn modelId="{0489E7BB-FAF0-417C-AE4A-528C64BE81C4}" type="presOf" srcId="{EC009AD4-9056-498F-B409-B88494B13C02}" destId="{FA8F61A3-6C89-4FF8-A3E3-2C91ED9E108F}" srcOrd="0" destOrd="0" presId="urn:microsoft.com/office/officeart/2005/8/layout/vProcess5"/>
    <dgm:cxn modelId="{D8EEC1D1-C48C-4001-A14D-34EBE466864D}" srcId="{81485559-F26B-4D4C-ACEA-825DD8B8EAC3}" destId="{7A939F28-3E90-436E-8B19-7B24272107BB}" srcOrd="2" destOrd="0" parTransId="{81329B21-0F3C-4785-ADBC-B79A2BB4E4B3}" sibTransId="{EC009AD4-9056-498F-B409-B88494B13C02}"/>
    <dgm:cxn modelId="{6C5CB8D4-DC09-4039-90DC-948EE7F32F8C}" srcId="{81485559-F26B-4D4C-ACEA-825DD8B8EAC3}" destId="{7C66A11F-7C20-4ED9-A543-0C9820C7C020}" srcOrd="1" destOrd="0" parTransId="{CDE168BF-29D1-45EC-AB73-2AB051398470}" sibTransId="{218DDE2A-597E-4805-8B6E-43E1BB03DEDC}"/>
    <dgm:cxn modelId="{8BA87AF0-3248-452E-A00D-7B6C2242212B}" type="presOf" srcId="{7C66A11F-7C20-4ED9-A543-0C9820C7C020}" destId="{062D84B6-52EA-485E-9AF1-0FD53D225C3D}" srcOrd="1" destOrd="0" presId="urn:microsoft.com/office/officeart/2005/8/layout/vProcess5"/>
    <dgm:cxn modelId="{DDD981FA-7B88-47A2-8E0B-7B7F72B58FBE}" type="presOf" srcId="{218DDE2A-597E-4805-8B6E-43E1BB03DEDC}" destId="{43AE5897-6BD9-4118-BF38-3B4BD4392326}" srcOrd="0" destOrd="0" presId="urn:microsoft.com/office/officeart/2005/8/layout/vProcess5"/>
    <dgm:cxn modelId="{7F1375C2-6EAA-490F-B043-CD55A6FEFC0E}" type="presParOf" srcId="{F3045E61-6F34-48F0-8662-9984EA3B90BE}" destId="{7D8F146E-59F2-4F69-9E2A-C40EBEA62ABC}" srcOrd="0" destOrd="0" presId="urn:microsoft.com/office/officeart/2005/8/layout/vProcess5"/>
    <dgm:cxn modelId="{38DB6758-2018-4CAA-8226-7F21689EF5EA}" type="presParOf" srcId="{F3045E61-6F34-48F0-8662-9984EA3B90BE}" destId="{7865CF39-2EE9-4EA4-A600-E60F1C3E8BB2}" srcOrd="1" destOrd="0" presId="urn:microsoft.com/office/officeart/2005/8/layout/vProcess5"/>
    <dgm:cxn modelId="{66A9571A-03D6-4E22-A82B-27BBE12D4442}" type="presParOf" srcId="{F3045E61-6F34-48F0-8662-9984EA3B90BE}" destId="{F11B754F-F4FE-4755-A3AA-FB2086CC1374}" srcOrd="2" destOrd="0" presId="urn:microsoft.com/office/officeart/2005/8/layout/vProcess5"/>
    <dgm:cxn modelId="{52A39CEE-A840-4328-B7EB-45396479315F}" type="presParOf" srcId="{F3045E61-6F34-48F0-8662-9984EA3B90BE}" destId="{F224D9E9-CD1C-4091-8F2E-C671F2167597}" srcOrd="3" destOrd="0" presId="urn:microsoft.com/office/officeart/2005/8/layout/vProcess5"/>
    <dgm:cxn modelId="{36EF2C77-DEB8-4409-BC6C-6ABF3634695E}" type="presParOf" srcId="{F3045E61-6F34-48F0-8662-9984EA3B90BE}" destId="{39A3B95E-9D2A-4404-964C-398DD05F8A56}" srcOrd="4" destOrd="0" presId="urn:microsoft.com/office/officeart/2005/8/layout/vProcess5"/>
    <dgm:cxn modelId="{D9EEBE62-3C6F-46E2-8C55-1AF573BF454D}" type="presParOf" srcId="{F3045E61-6F34-48F0-8662-9984EA3B90BE}" destId="{28A9CA85-3C99-48D2-9C62-CD9BD0647197}" srcOrd="5" destOrd="0" presId="urn:microsoft.com/office/officeart/2005/8/layout/vProcess5"/>
    <dgm:cxn modelId="{F61B4AF8-A20A-4730-B522-FC11B1C0C7E8}" type="presParOf" srcId="{F3045E61-6F34-48F0-8662-9984EA3B90BE}" destId="{A5C6E6FA-A198-4CE6-8B9F-E20F0B349D7D}" srcOrd="6" destOrd="0" presId="urn:microsoft.com/office/officeart/2005/8/layout/vProcess5"/>
    <dgm:cxn modelId="{BE28BE56-2FE3-4FAE-93CE-718D091AB9C7}" type="presParOf" srcId="{F3045E61-6F34-48F0-8662-9984EA3B90BE}" destId="{43AE5897-6BD9-4118-BF38-3B4BD4392326}" srcOrd="7" destOrd="0" presId="urn:microsoft.com/office/officeart/2005/8/layout/vProcess5"/>
    <dgm:cxn modelId="{22252516-FA30-4C35-A7FC-7CAB1F4AC546}" type="presParOf" srcId="{F3045E61-6F34-48F0-8662-9984EA3B90BE}" destId="{FA8F61A3-6C89-4FF8-A3E3-2C91ED9E108F}" srcOrd="8" destOrd="0" presId="urn:microsoft.com/office/officeart/2005/8/layout/vProcess5"/>
    <dgm:cxn modelId="{B3A3C917-9ED5-4399-A456-756D554BD433}" type="presParOf" srcId="{F3045E61-6F34-48F0-8662-9984EA3B90BE}" destId="{88221CE9-2CCB-40E3-B34E-D7EA43712BF4}" srcOrd="9" destOrd="0" presId="urn:microsoft.com/office/officeart/2005/8/layout/vProcess5"/>
    <dgm:cxn modelId="{DDB6EEC9-2244-4651-A517-3E6544B10274}" type="presParOf" srcId="{F3045E61-6F34-48F0-8662-9984EA3B90BE}" destId="{A84ED737-FA28-4451-B2EB-A0376427AB60}" srcOrd="10" destOrd="0" presId="urn:microsoft.com/office/officeart/2005/8/layout/vProcess5"/>
    <dgm:cxn modelId="{DB867E96-9383-49E0-9150-7857A156B2F0}" type="presParOf" srcId="{F3045E61-6F34-48F0-8662-9984EA3B90BE}" destId="{062D84B6-52EA-485E-9AF1-0FD53D225C3D}" srcOrd="11" destOrd="0" presId="urn:microsoft.com/office/officeart/2005/8/layout/vProcess5"/>
    <dgm:cxn modelId="{B9E8C803-23EC-486F-8150-E29831D63912}" type="presParOf" srcId="{F3045E61-6F34-48F0-8662-9984EA3B90BE}" destId="{959E91A4-8114-4FD3-86A9-B071E58E062C}" srcOrd="12" destOrd="0" presId="urn:microsoft.com/office/officeart/2005/8/layout/vProcess5"/>
    <dgm:cxn modelId="{C00FA142-A3A7-4B6D-85CD-C402939855BF}" type="presParOf" srcId="{F3045E61-6F34-48F0-8662-9984EA3B90BE}" destId="{E74A2C7F-3C6B-44D6-A2F5-451F23673083}" srcOrd="13" destOrd="0" presId="urn:microsoft.com/office/officeart/2005/8/layout/vProcess5"/>
    <dgm:cxn modelId="{0A7FB453-DEBC-4C3C-AA62-83CC94F98F2E}" type="presParOf" srcId="{F3045E61-6F34-48F0-8662-9984EA3B90BE}" destId="{6F6A9434-A6CB-4385-A419-1F5189A55C15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E17E79-3311-4AC6-9960-EAD15DF74856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A428CB3-E9B2-4975-B0A2-399625271788}">
      <dgm:prSet phldrT="[Text]" phldr="0"/>
      <dgm:spPr/>
      <dgm:t>
        <a:bodyPr/>
        <a:lstStyle/>
        <a:p>
          <a:pPr rtl="0"/>
          <a:r>
            <a:rPr lang="en-US"/>
            <a:t>Create and test tasks for Customer Support and Medicines Delivery information.</a:t>
          </a:r>
        </a:p>
      </dgm:t>
    </dgm:pt>
    <dgm:pt modelId="{EFBC156E-69FB-4902-BD57-AA5E47B4BC7E}" type="parTrans" cxnId="{7A726C5E-440A-4305-B477-71BB2B2417AB}">
      <dgm:prSet/>
      <dgm:spPr/>
      <dgm:t>
        <a:bodyPr/>
        <a:lstStyle/>
        <a:p>
          <a:endParaRPr lang="en-US"/>
        </a:p>
      </dgm:t>
    </dgm:pt>
    <dgm:pt modelId="{772ABA93-7F83-4120-AA91-3D91E2996F98}" type="sibTrans" cxnId="{7A726C5E-440A-4305-B477-71BB2B2417AB}">
      <dgm:prSet/>
      <dgm:spPr/>
      <dgm:t>
        <a:bodyPr/>
        <a:lstStyle/>
        <a:p>
          <a:endParaRPr lang="en-US"/>
        </a:p>
      </dgm:t>
    </dgm:pt>
    <dgm:pt modelId="{C20B8CEB-9FA2-471C-9917-5BC8BD0945E6}">
      <dgm:prSet phldrT="[Text]" phldr="0"/>
      <dgm:spPr/>
      <dgm:t>
        <a:bodyPr/>
        <a:lstStyle/>
        <a:p>
          <a:pPr rtl="0"/>
          <a:r>
            <a:rPr lang="en-US"/>
            <a:t>Create and test jobs connected to the web page's end, such as contact information, careers, payments, and so on.</a:t>
          </a:r>
        </a:p>
      </dgm:t>
    </dgm:pt>
    <dgm:pt modelId="{4D0B544A-8D72-4B29-90DB-A4B81810D880}" type="parTrans" cxnId="{E492792C-AA4D-416F-B5BB-E32B199D0AEF}">
      <dgm:prSet/>
      <dgm:spPr/>
      <dgm:t>
        <a:bodyPr/>
        <a:lstStyle/>
        <a:p>
          <a:endParaRPr lang="en-US"/>
        </a:p>
      </dgm:t>
    </dgm:pt>
    <dgm:pt modelId="{AD1E4DFD-DB81-4020-8491-05EFCCABBFFB}" type="sibTrans" cxnId="{E492792C-AA4D-416F-B5BB-E32B199D0AEF}">
      <dgm:prSet/>
      <dgm:spPr/>
      <dgm:t>
        <a:bodyPr/>
        <a:lstStyle/>
        <a:p>
          <a:endParaRPr lang="en-US"/>
        </a:p>
      </dgm:t>
    </dgm:pt>
    <dgm:pt modelId="{22018134-20CA-4F24-9739-2530C6626B38}">
      <dgm:prSet phldr="0"/>
      <dgm:spPr/>
      <dgm:t>
        <a:bodyPr/>
        <a:lstStyle/>
        <a:p>
          <a:pPr rtl="0"/>
          <a:r>
            <a:rPr lang="en-US">
              <a:latin typeface="Trade Gothic Next Cond"/>
            </a:rPr>
            <a:t> </a:t>
          </a:r>
          <a:r>
            <a:rPr lang="en-US"/>
            <a:t>Create and test assignments using employees and social media data.</a:t>
          </a:r>
        </a:p>
      </dgm:t>
    </dgm:pt>
    <dgm:pt modelId="{29645589-97C4-41EF-AC43-166F22DCEAC9}" type="parTrans" cxnId="{44418D42-CDF4-4231-91E9-252727CEF4DD}">
      <dgm:prSet/>
      <dgm:spPr/>
      <dgm:t>
        <a:bodyPr/>
        <a:lstStyle/>
        <a:p>
          <a:endParaRPr lang="en-US"/>
        </a:p>
      </dgm:t>
    </dgm:pt>
    <dgm:pt modelId="{6A411A46-C9A2-4F7D-B833-AB628C1780D3}" type="sibTrans" cxnId="{44418D42-CDF4-4231-91E9-252727CEF4DD}">
      <dgm:prSet/>
      <dgm:spPr/>
      <dgm:t>
        <a:bodyPr/>
        <a:lstStyle/>
        <a:p>
          <a:endParaRPr lang="en-US"/>
        </a:p>
      </dgm:t>
    </dgm:pt>
    <dgm:pt modelId="{7AB20689-8C59-43B9-8B2C-1BF7EF63E64F}">
      <dgm:prSet phldrT="[Text]" phldr="0"/>
      <dgm:spPr/>
      <dgm:t>
        <a:bodyPr/>
        <a:lstStyle/>
        <a:p>
          <a:pPr rtl="0"/>
          <a:r>
            <a:rPr lang="en-US"/>
            <a:t>Create and test jobs for Site websites, Sterility, Regimen, and so on.</a:t>
          </a:r>
        </a:p>
      </dgm:t>
    </dgm:pt>
    <dgm:pt modelId="{F2A8B42A-0C0A-44AD-A5DB-68298DBCF638}" type="sibTrans" cxnId="{D0999F0C-748E-4A84-8452-35E38EF689B0}">
      <dgm:prSet/>
      <dgm:spPr/>
      <dgm:t>
        <a:bodyPr/>
        <a:lstStyle/>
        <a:p>
          <a:endParaRPr lang="en-US"/>
        </a:p>
      </dgm:t>
    </dgm:pt>
    <dgm:pt modelId="{18554FDA-092C-4463-B8B0-09F3A02E388D}" type="parTrans" cxnId="{D0999F0C-748E-4A84-8452-35E38EF689B0}">
      <dgm:prSet/>
      <dgm:spPr/>
      <dgm:t>
        <a:bodyPr/>
        <a:lstStyle/>
        <a:p>
          <a:endParaRPr lang="en-US"/>
        </a:p>
      </dgm:t>
    </dgm:pt>
    <dgm:pt modelId="{6899BF30-C777-419E-ADC5-6E59C553DFF5}" type="pres">
      <dgm:prSet presAssocID="{2FE17E79-3311-4AC6-9960-EAD15DF74856}" presName="Name0" presStyleCnt="0">
        <dgm:presLayoutVars>
          <dgm:dir/>
          <dgm:animLvl val="lvl"/>
          <dgm:resizeHandles val="exact"/>
        </dgm:presLayoutVars>
      </dgm:prSet>
      <dgm:spPr/>
    </dgm:pt>
    <dgm:pt modelId="{3E3BDB61-C746-40BC-BA7B-B423C47E7121}" type="pres">
      <dgm:prSet presAssocID="{7AB20689-8C59-43B9-8B2C-1BF7EF63E64F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1C156F3-6C4A-4732-A537-2F17464B9E7E}" type="pres">
      <dgm:prSet presAssocID="{F2A8B42A-0C0A-44AD-A5DB-68298DBCF638}" presName="parTxOnlySpace" presStyleCnt="0"/>
      <dgm:spPr/>
    </dgm:pt>
    <dgm:pt modelId="{9057EA0D-2A17-4124-BC7B-3A37B4F543B6}" type="pres">
      <dgm:prSet presAssocID="{2A428CB3-E9B2-4975-B0A2-39962527178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0ED243A-3F04-459D-B50E-802B481140DE}" type="pres">
      <dgm:prSet presAssocID="{772ABA93-7F83-4120-AA91-3D91E2996F98}" presName="parTxOnlySpace" presStyleCnt="0"/>
      <dgm:spPr/>
    </dgm:pt>
    <dgm:pt modelId="{3CBCF1D9-C058-499A-87D3-2C979CC74A58}" type="pres">
      <dgm:prSet presAssocID="{C20B8CEB-9FA2-471C-9917-5BC8BD0945E6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38DF25FC-EBE9-4CCD-A75C-63E29273B854}" type="pres">
      <dgm:prSet presAssocID="{AD1E4DFD-DB81-4020-8491-05EFCCABBFFB}" presName="parTxOnlySpace" presStyleCnt="0"/>
      <dgm:spPr/>
    </dgm:pt>
    <dgm:pt modelId="{C04544B0-7650-47A4-B4FB-BD096F30DE4F}" type="pres">
      <dgm:prSet presAssocID="{22018134-20CA-4F24-9739-2530C6626B38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D0999F0C-748E-4A84-8452-35E38EF689B0}" srcId="{2FE17E79-3311-4AC6-9960-EAD15DF74856}" destId="{7AB20689-8C59-43B9-8B2C-1BF7EF63E64F}" srcOrd="0" destOrd="0" parTransId="{18554FDA-092C-4463-B8B0-09F3A02E388D}" sibTransId="{F2A8B42A-0C0A-44AD-A5DB-68298DBCF638}"/>
    <dgm:cxn modelId="{E492792C-AA4D-416F-B5BB-E32B199D0AEF}" srcId="{2FE17E79-3311-4AC6-9960-EAD15DF74856}" destId="{C20B8CEB-9FA2-471C-9917-5BC8BD0945E6}" srcOrd="2" destOrd="0" parTransId="{4D0B544A-8D72-4B29-90DB-A4B81810D880}" sibTransId="{AD1E4DFD-DB81-4020-8491-05EFCCABBFFB}"/>
    <dgm:cxn modelId="{44418D42-CDF4-4231-91E9-252727CEF4DD}" srcId="{2FE17E79-3311-4AC6-9960-EAD15DF74856}" destId="{22018134-20CA-4F24-9739-2530C6626B38}" srcOrd="3" destOrd="0" parTransId="{29645589-97C4-41EF-AC43-166F22DCEAC9}" sibTransId="{6A411A46-C9A2-4F7D-B833-AB628C1780D3}"/>
    <dgm:cxn modelId="{C222AF5B-FFD7-4A80-A26A-3C9AB1D2D502}" type="presOf" srcId="{2A428CB3-E9B2-4975-B0A2-399625271788}" destId="{9057EA0D-2A17-4124-BC7B-3A37B4F543B6}" srcOrd="0" destOrd="0" presId="urn:microsoft.com/office/officeart/2005/8/layout/chevron1"/>
    <dgm:cxn modelId="{87607C5C-5B06-4FB0-9AA3-119FD55AD2F5}" type="presOf" srcId="{2FE17E79-3311-4AC6-9960-EAD15DF74856}" destId="{6899BF30-C777-419E-ADC5-6E59C553DFF5}" srcOrd="0" destOrd="0" presId="urn:microsoft.com/office/officeart/2005/8/layout/chevron1"/>
    <dgm:cxn modelId="{7A726C5E-440A-4305-B477-71BB2B2417AB}" srcId="{2FE17E79-3311-4AC6-9960-EAD15DF74856}" destId="{2A428CB3-E9B2-4975-B0A2-399625271788}" srcOrd="1" destOrd="0" parTransId="{EFBC156E-69FB-4902-BD57-AA5E47B4BC7E}" sibTransId="{772ABA93-7F83-4120-AA91-3D91E2996F98}"/>
    <dgm:cxn modelId="{9182E06A-9B11-409D-8983-6A724E1AF59E}" type="presOf" srcId="{C20B8CEB-9FA2-471C-9917-5BC8BD0945E6}" destId="{3CBCF1D9-C058-499A-87D3-2C979CC74A58}" srcOrd="0" destOrd="0" presId="urn:microsoft.com/office/officeart/2005/8/layout/chevron1"/>
    <dgm:cxn modelId="{5AD68675-B64A-4F50-99C6-0BB2042EC2D2}" type="presOf" srcId="{7AB20689-8C59-43B9-8B2C-1BF7EF63E64F}" destId="{3E3BDB61-C746-40BC-BA7B-B423C47E7121}" srcOrd="0" destOrd="0" presId="urn:microsoft.com/office/officeart/2005/8/layout/chevron1"/>
    <dgm:cxn modelId="{E9371B9E-FAE3-4BC9-89B8-66E0B9A4D660}" type="presOf" srcId="{22018134-20CA-4F24-9739-2530C6626B38}" destId="{C04544B0-7650-47A4-B4FB-BD096F30DE4F}" srcOrd="0" destOrd="0" presId="urn:microsoft.com/office/officeart/2005/8/layout/chevron1"/>
    <dgm:cxn modelId="{E9A7FEB8-1683-44EC-B88D-01ED99B29E48}" type="presParOf" srcId="{6899BF30-C777-419E-ADC5-6E59C553DFF5}" destId="{3E3BDB61-C746-40BC-BA7B-B423C47E7121}" srcOrd="0" destOrd="0" presId="urn:microsoft.com/office/officeart/2005/8/layout/chevron1"/>
    <dgm:cxn modelId="{CC546734-6C5E-4C75-8F69-9E621A5E1416}" type="presParOf" srcId="{6899BF30-C777-419E-ADC5-6E59C553DFF5}" destId="{F1C156F3-6C4A-4732-A537-2F17464B9E7E}" srcOrd="1" destOrd="0" presId="urn:microsoft.com/office/officeart/2005/8/layout/chevron1"/>
    <dgm:cxn modelId="{24A0D1C1-1A0E-4678-B9EF-E7105DB9590A}" type="presParOf" srcId="{6899BF30-C777-419E-ADC5-6E59C553DFF5}" destId="{9057EA0D-2A17-4124-BC7B-3A37B4F543B6}" srcOrd="2" destOrd="0" presId="urn:microsoft.com/office/officeart/2005/8/layout/chevron1"/>
    <dgm:cxn modelId="{BE81997D-C11D-4CB2-AD12-E5178BD7B013}" type="presParOf" srcId="{6899BF30-C777-419E-ADC5-6E59C553DFF5}" destId="{50ED243A-3F04-459D-B50E-802B481140DE}" srcOrd="3" destOrd="0" presId="urn:microsoft.com/office/officeart/2005/8/layout/chevron1"/>
    <dgm:cxn modelId="{15403A46-9656-4694-B4C2-A881FC4EC3C2}" type="presParOf" srcId="{6899BF30-C777-419E-ADC5-6E59C553DFF5}" destId="{3CBCF1D9-C058-499A-87D3-2C979CC74A58}" srcOrd="4" destOrd="0" presId="urn:microsoft.com/office/officeart/2005/8/layout/chevron1"/>
    <dgm:cxn modelId="{BFC9B29E-7339-4EC9-B88F-CB91245A48FA}" type="presParOf" srcId="{6899BF30-C777-419E-ADC5-6E59C553DFF5}" destId="{38DF25FC-EBE9-4CCD-A75C-63E29273B854}" srcOrd="5" destOrd="0" presId="urn:microsoft.com/office/officeart/2005/8/layout/chevron1"/>
    <dgm:cxn modelId="{82A3B81C-D4DA-4DC1-A85B-4FC6BF42B4C2}" type="presParOf" srcId="{6899BF30-C777-419E-ADC5-6E59C553DFF5}" destId="{C04544B0-7650-47A4-B4FB-BD096F30DE4F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65CF39-2EE9-4EA4-A600-E60F1C3E8BB2}">
      <dsp:nvSpPr>
        <dsp:cNvPr id="0" name=""/>
        <dsp:cNvSpPr/>
      </dsp:nvSpPr>
      <dsp:spPr>
        <a:xfrm>
          <a:off x="0" y="0"/>
          <a:ext cx="4107180" cy="96011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Trade Gothic Next Cond"/>
            </a:rPr>
            <a:t>Continuous support</a:t>
          </a:r>
          <a:endParaRPr lang="en-US" sz="2400" kern="1200"/>
        </a:p>
      </dsp:txBody>
      <dsp:txXfrm>
        <a:off x="28121" y="28121"/>
        <a:ext cx="2958801" cy="903877"/>
      </dsp:txXfrm>
    </dsp:sp>
    <dsp:sp modelId="{F11B754F-F4FE-4755-A3AA-FB2086CC1374}">
      <dsp:nvSpPr>
        <dsp:cNvPr id="0" name=""/>
        <dsp:cNvSpPr/>
      </dsp:nvSpPr>
      <dsp:spPr>
        <a:xfrm>
          <a:off x="306705" y="1093469"/>
          <a:ext cx="4107180" cy="960119"/>
        </a:xfrm>
        <a:prstGeom prst="roundRect">
          <a:avLst>
            <a:gd name="adj" fmla="val 10000"/>
          </a:avLst>
        </a:prstGeom>
        <a:solidFill>
          <a:schemeClr val="accent2">
            <a:hueOff val="-275843"/>
            <a:satOff val="3852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Trade Gothic Next Cond"/>
            </a:rPr>
            <a:t>Cost-effectiveness</a:t>
          </a:r>
          <a:endParaRPr lang="en-US" sz="2400" kern="1200"/>
        </a:p>
      </dsp:txBody>
      <dsp:txXfrm>
        <a:off x="334826" y="1121590"/>
        <a:ext cx="3120155" cy="903877"/>
      </dsp:txXfrm>
    </dsp:sp>
    <dsp:sp modelId="{F224D9E9-CD1C-4091-8F2E-C671F2167597}">
      <dsp:nvSpPr>
        <dsp:cNvPr id="0" name=""/>
        <dsp:cNvSpPr/>
      </dsp:nvSpPr>
      <dsp:spPr>
        <a:xfrm>
          <a:off x="613410" y="2186939"/>
          <a:ext cx="4107180" cy="960119"/>
        </a:xfrm>
        <a:prstGeom prst="roundRect">
          <a:avLst>
            <a:gd name="adj" fmla="val 10000"/>
          </a:avLst>
        </a:prstGeom>
        <a:solidFill>
          <a:schemeClr val="accent2">
            <a:hueOff val="-551687"/>
            <a:satOff val="7704"/>
            <a:lumOff val="-47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Trade Gothic Next Cond"/>
            </a:rPr>
            <a:t>Smooth patient experience</a:t>
          </a:r>
          <a:endParaRPr lang="en-US" sz="2400" kern="1200"/>
        </a:p>
      </dsp:txBody>
      <dsp:txXfrm>
        <a:off x="641531" y="2215060"/>
        <a:ext cx="3120155" cy="903877"/>
      </dsp:txXfrm>
    </dsp:sp>
    <dsp:sp modelId="{39A3B95E-9D2A-4404-964C-398DD05F8A56}">
      <dsp:nvSpPr>
        <dsp:cNvPr id="0" name=""/>
        <dsp:cNvSpPr/>
      </dsp:nvSpPr>
      <dsp:spPr>
        <a:xfrm>
          <a:off x="920114" y="3280409"/>
          <a:ext cx="4107180" cy="960119"/>
        </a:xfrm>
        <a:prstGeom prst="roundRect">
          <a:avLst>
            <a:gd name="adj" fmla="val 10000"/>
          </a:avLst>
        </a:prstGeom>
        <a:solidFill>
          <a:schemeClr val="accent2">
            <a:hueOff val="-827530"/>
            <a:satOff val="11556"/>
            <a:lumOff val="-706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err="1">
              <a:latin typeface="Trade Gothic Next Cond"/>
            </a:rPr>
            <a:t>Convinient</a:t>
          </a:r>
          <a:r>
            <a:rPr lang="en-US" sz="2400" kern="1200">
              <a:latin typeface="Trade Gothic Next Cond"/>
            </a:rPr>
            <a:t> access to information</a:t>
          </a:r>
          <a:endParaRPr lang="en-US" sz="2400" kern="1200"/>
        </a:p>
      </dsp:txBody>
      <dsp:txXfrm>
        <a:off x="948235" y="3308530"/>
        <a:ext cx="3120155" cy="903877"/>
      </dsp:txXfrm>
    </dsp:sp>
    <dsp:sp modelId="{28A9CA85-3C99-48D2-9C62-CD9BD0647197}">
      <dsp:nvSpPr>
        <dsp:cNvPr id="0" name=""/>
        <dsp:cNvSpPr/>
      </dsp:nvSpPr>
      <dsp:spPr>
        <a:xfrm>
          <a:off x="1226820" y="4373879"/>
          <a:ext cx="4107180" cy="960119"/>
        </a:xfrm>
        <a:prstGeom prst="roundRect">
          <a:avLst>
            <a:gd name="adj" fmla="val 10000"/>
          </a:avLst>
        </a:prstGeom>
        <a:solidFill>
          <a:schemeClr val="accent2">
            <a:hueOff val="-1103373"/>
            <a:satOff val="15408"/>
            <a:lumOff val="-94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Trade Gothic Next Cond"/>
            </a:rPr>
            <a:t>Enhanced coordination and personalization of care</a:t>
          </a:r>
        </a:p>
      </dsp:txBody>
      <dsp:txXfrm>
        <a:off x="1254941" y="4402000"/>
        <a:ext cx="3120155" cy="903877"/>
      </dsp:txXfrm>
    </dsp:sp>
    <dsp:sp modelId="{A5C6E6FA-A198-4CE6-8B9F-E20F0B349D7D}">
      <dsp:nvSpPr>
        <dsp:cNvPr id="0" name=""/>
        <dsp:cNvSpPr/>
      </dsp:nvSpPr>
      <dsp:spPr>
        <a:xfrm>
          <a:off x="3483102" y="701420"/>
          <a:ext cx="624077" cy="62407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3623519" y="701420"/>
        <a:ext cx="343243" cy="469618"/>
      </dsp:txXfrm>
    </dsp:sp>
    <dsp:sp modelId="{43AE5897-6BD9-4118-BF38-3B4BD4392326}">
      <dsp:nvSpPr>
        <dsp:cNvPr id="0" name=""/>
        <dsp:cNvSpPr/>
      </dsp:nvSpPr>
      <dsp:spPr>
        <a:xfrm>
          <a:off x="3789807" y="1794890"/>
          <a:ext cx="624077" cy="62407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610038"/>
            <a:satOff val="-2067"/>
            <a:lumOff val="-40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610038"/>
              <a:satOff val="-2067"/>
              <a:lumOff val="-40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3930224" y="1794890"/>
        <a:ext cx="343243" cy="469618"/>
      </dsp:txXfrm>
    </dsp:sp>
    <dsp:sp modelId="{FA8F61A3-6C89-4FF8-A3E3-2C91ED9E108F}">
      <dsp:nvSpPr>
        <dsp:cNvPr id="0" name=""/>
        <dsp:cNvSpPr/>
      </dsp:nvSpPr>
      <dsp:spPr>
        <a:xfrm>
          <a:off x="4096512" y="2872358"/>
          <a:ext cx="624077" cy="62407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220076"/>
            <a:satOff val="-4134"/>
            <a:lumOff val="-80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220076"/>
              <a:satOff val="-4134"/>
              <a:lumOff val="-8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4236929" y="2872358"/>
        <a:ext cx="343243" cy="469618"/>
      </dsp:txXfrm>
    </dsp:sp>
    <dsp:sp modelId="{88221CE9-2CCB-40E3-B34E-D7EA43712BF4}">
      <dsp:nvSpPr>
        <dsp:cNvPr id="0" name=""/>
        <dsp:cNvSpPr/>
      </dsp:nvSpPr>
      <dsp:spPr>
        <a:xfrm>
          <a:off x="4403217" y="3976496"/>
          <a:ext cx="624077" cy="62407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830114"/>
            <a:satOff val="-6201"/>
            <a:lumOff val="-120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830114"/>
              <a:satOff val="-6201"/>
              <a:lumOff val="-12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4543634" y="3976496"/>
        <a:ext cx="343243" cy="4696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3BDB61-C746-40BC-BA7B-B423C47E7121}">
      <dsp:nvSpPr>
        <dsp:cNvPr id="0" name=""/>
        <dsp:cNvSpPr/>
      </dsp:nvSpPr>
      <dsp:spPr>
        <a:xfrm>
          <a:off x="4776" y="3312502"/>
          <a:ext cx="2780168" cy="111206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Create and test jobs for Site websites, Sterility, Regimen, and so on.</a:t>
          </a:r>
        </a:p>
      </dsp:txBody>
      <dsp:txXfrm>
        <a:off x="560810" y="3312502"/>
        <a:ext cx="1668101" cy="1112067"/>
      </dsp:txXfrm>
    </dsp:sp>
    <dsp:sp modelId="{9057EA0D-2A17-4124-BC7B-3A37B4F543B6}">
      <dsp:nvSpPr>
        <dsp:cNvPr id="0" name=""/>
        <dsp:cNvSpPr/>
      </dsp:nvSpPr>
      <dsp:spPr>
        <a:xfrm>
          <a:off x="2506928" y="3312502"/>
          <a:ext cx="2780168" cy="111206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Create and test tasks for Customer Support and Medicines Delivery information.</a:t>
          </a:r>
        </a:p>
      </dsp:txBody>
      <dsp:txXfrm>
        <a:off x="3062962" y="3312502"/>
        <a:ext cx="1668101" cy="1112067"/>
      </dsp:txXfrm>
    </dsp:sp>
    <dsp:sp modelId="{3CBCF1D9-C058-499A-87D3-2C979CC74A58}">
      <dsp:nvSpPr>
        <dsp:cNvPr id="0" name=""/>
        <dsp:cNvSpPr/>
      </dsp:nvSpPr>
      <dsp:spPr>
        <a:xfrm>
          <a:off x="5009080" y="3312502"/>
          <a:ext cx="2780168" cy="111206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Create and test jobs connected to the web page's end, such as contact information, careers, payments, and so on.</a:t>
          </a:r>
        </a:p>
      </dsp:txBody>
      <dsp:txXfrm>
        <a:off x="5565114" y="3312502"/>
        <a:ext cx="1668101" cy="1112067"/>
      </dsp:txXfrm>
    </dsp:sp>
    <dsp:sp modelId="{C04544B0-7650-47A4-B4FB-BD096F30DE4F}">
      <dsp:nvSpPr>
        <dsp:cNvPr id="0" name=""/>
        <dsp:cNvSpPr/>
      </dsp:nvSpPr>
      <dsp:spPr>
        <a:xfrm>
          <a:off x="7511232" y="3312502"/>
          <a:ext cx="2780168" cy="111206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>
              <a:latin typeface="Trade Gothic Next Cond"/>
            </a:rPr>
            <a:t> </a:t>
          </a:r>
          <a:r>
            <a:rPr lang="en-US" sz="1300" kern="1200"/>
            <a:t>Create and test assignments using employees and social media data.</a:t>
          </a:r>
        </a:p>
      </dsp:txBody>
      <dsp:txXfrm>
        <a:off x="8067266" y="3312502"/>
        <a:ext cx="1668101" cy="11120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182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589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97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91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6/3/23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42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6/3/23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65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6/3/23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900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6/3/23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810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6/3/23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464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6/3/23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84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6/3/23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410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6/3/23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9752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00" r:id="rId6"/>
    <p:sldLayoutId id="2147483805" r:id="rId7"/>
    <p:sldLayoutId id="2147483801" r:id="rId8"/>
    <p:sldLayoutId id="2147483802" r:id="rId9"/>
    <p:sldLayoutId id="2147483803" r:id="rId10"/>
    <p:sldLayoutId id="2147483804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harieff.atlassian.net/jira/software/projects/HHWT6/boards/2/roadmap?selectedIssue=HHWT6-3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7aLVAyCWQIE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isual-paradigm.com/scrum/what-is-scrum-release-planning" TargetMode="External"/><Relationship Id="rId4" Type="http://schemas.openxmlformats.org/officeDocument/2006/relationships/hyperlink" Target="https://www.atlassian.com/agile/scrum/backlog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harieff.atlassian.net/jira/software/projects/HHWT6/boards/2/backlo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5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9604" y="781781"/>
            <a:ext cx="3936275" cy="2201501"/>
          </a:xfrm>
        </p:spPr>
        <p:txBody>
          <a:bodyPr anchor="b">
            <a:normAutofit/>
          </a:bodyPr>
          <a:lstStyle/>
          <a:p>
            <a:pPr algn="ctr">
              <a:lnSpc>
                <a:spcPct val="110000"/>
              </a:lnSpc>
            </a:pPr>
            <a:br>
              <a:rPr lang="en-US" sz="1800">
                <a:latin typeface="Times New Roman"/>
                <a:cs typeface="Times New Roman"/>
              </a:rPr>
            </a:br>
            <a:r>
              <a:rPr lang="en-US" sz="1800">
                <a:latin typeface="Times New Roman"/>
                <a:cs typeface="Times New Roman"/>
              </a:rPr>
              <a:t>Home Healthcare Website Development</a:t>
            </a:r>
            <a:br>
              <a:rPr lang="en-US" sz="1800">
                <a:latin typeface="Times New Roman"/>
                <a:cs typeface="Times New Roman"/>
              </a:rPr>
            </a:br>
            <a:br>
              <a:rPr lang="en-US" sz="1800">
                <a:latin typeface="Times New Roman"/>
                <a:cs typeface="Times New Roman"/>
              </a:rPr>
            </a:br>
            <a:endParaRPr lang="en-US" sz="1800">
              <a:latin typeface="Times New Roman"/>
              <a:cs typeface="Times New Roman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852" y="4051545"/>
            <a:ext cx="5937848" cy="2621606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>
                <a:latin typeface="Times New Roman"/>
                <a:cs typeface="Times New Roman"/>
              </a:rPr>
              <a:t>Group Assignment 2- Product Backlog &amp; Release Planning</a:t>
            </a:r>
            <a:br>
              <a:rPr lang="en-US">
                <a:latin typeface="Times New Roman"/>
                <a:cs typeface="Times New Roman"/>
              </a:rPr>
            </a:br>
            <a:br>
              <a:rPr lang="en-US">
                <a:latin typeface="Times New Roman"/>
                <a:cs typeface="Times New Roman"/>
              </a:rPr>
            </a:br>
            <a:r>
              <a:rPr lang="en-US">
                <a:latin typeface="Times New Roman"/>
                <a:cs typeface="Times New Roman"/>
              </a:rPr>
              <a:t>Shabaz Sharieff, Haaris, Nilkanth Parsi, Kuldeep </a:t>
            </a:r>
            <a:r>
              <a:rPr lang="en-US" err="1">
                <a:latin typeface="Times New Roman"/>
                <a:cs typeface="Times New Roman"/>
              </a:rPr>
              <a:t>Owalekar</a:t>
            </a:r>
            <a:r>
              <a:rPr lang="en-US">
                <a:latin typeface="Times New Roman"/>
                <a:cs typeface="Times New Roman"/>
              </a:rPr>
              <a:t>, Vandna Mehta.</a:t>
            </a:r>
          </a:p>
          <a:p>
            <a:pPr algn="ctr">
              <a:lnSpc>
                <a:spcPct val="120000"/>
              </a:lnSpc>
            </a:pPr>
            <a:r>
              <a:rPr lang="en-US">
                <a:latin typeface="Times New Roman"/>
                <a:cs typeface="Times New Roman"/>
              </a:rPr>
              <a:t>Instructor : Prof. Mary Reese</a:t>
            </a:r>
          </a:p>
          <a:p>
            <a:pPr algn="ctr">
              <a:lnSpc>
                <a:spcPct val="120000"/>
              </a:lnSpc>
            </a:pPr>
            <a:r>
              <a:rPr lang="en-US">
                <a:latin typeface="Times New Roman"/>
                <a:cs typeface="Times New Roman"/>
              </a:rPr>
              <a:t>June 3, 2023</a:t>
            </a:r>
          </a:p>
          <a:p>
            <a:pPr algn="ctr">
              <a:lnSpc>
                <a:spcPct val="120000"/>
              </a:lnSpc>
            </a:pPr>
            <a:endParaRPr lang="en-US">
              <a:latin typeface="Times New Roman"/>
              <a:cs typeface="Times New Roman"/>
            </a:endParaRPr>
          </a:p>
        </p:txBody>
      </p:sp>
      <p:sp>
        <p:nvSpPr>
          <p:cNvPr id="34" name="Rectangle 37">
            <a:extLst>
              <a:ext uri="{FF2B5EF4-FFF2-40B4-BE49-F238E27FC236}">
                <a16:creationId xmlns:a16="http://schemas.microsoft.com/office/drawing/2014/main" id="{824F4927-E645-48C1-B709-AC214B1B7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10113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3" descr="People Discussing">
            <a:extLst>
              <a:ext uri="{FF2B5EF4-FFF2-40B4-BE49-F238E27FC236}">
                <a16:creationId xmlns:a16="http://schemas.microsoft.com/office/drawing/2014/main" id="{D98F8919-8968-EAC3-11B8-9578F6F8F5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6250" b="6250"/>
          <a:stretch/>
        </p:blipFill>
        <p:spPr>
          <a:xfrm>
            <a:off x="6858000" y="2143126"/>
            <a:ext cx="4572000" cy="2571749"/>
          </a:xfrm>
          <a:prstGeom prst="rect">
            <a:avLst/>
          </a:prstGeom>
        </p:spPr>
      </p:pic>
      <p:cxnSp>
        <p:nvCxnSpPr>
          <p:cNvPr id="35" name="Straight Connector 39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E3FEF606-F3C4-9390-FFD2-75DBC6870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1979" y="1010063"/>
            <a:ext cx="10282656" cy="4969755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0F525B9-7DE9-987C-53B1-6920B87E853B}"/>
              </a:ext>
            </a:extLst>
          </p:cNvPr>
          <p:cNvSpPr txBox="1">
            <a:spLocks/>
          </p:cNvSpPr>
          <p:nvPr/>
        </p:nvSpPr>
        <p:spPr>
          <a:xfrm>
            <a:off x="1287390" y="82003"/>
            <a:ext cx="9625078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0">
                <a:latin typeface="Times New Roman"/>
                <a:cs typeface="Times New Roman"/>
              </a:rPr>
              <a:t>Roadmap - Functionalities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179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9E718-9557-7161-2911-8E82B253F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3642" y="1344548"/>
            <a:ext cx="9238434" cy="208844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 release plan is a roadmap that outlines expectations for the features that will be added and their completion dates. </a:t>
            </a:r>
          </a:p>
          <a:p>
            <a:r>
              <a:rPr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Depending on the development strategy, the goal may be to produce a release once a specific set of functionality has been developed, or the planning may be date-driven, in which case the release takes place at a specific checkpoint.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Diagram 11">
            <a:extLst>
              <a:ext uri="{FF2B5EF4-FFF2-40B4-BE49-F238E27FC236}">
                <a16:creationId xmlns:a16="http://schemas.microsoft.com/office/drawing/2014/main" id="{0D2760E7-39B8-9720-6C92-80DF365115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6672743"/>
              </p:ext>
            </p:extLst>
          </p:nvPr>
        </p:nvGraphicFramePr>
        <p:xfrm>
          <a:off x="957318" y="1317763"/>
          <a:ext cx="10296177" cy="7737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C38525E-362B-FD6A-26F5-0651D5F7DE80}"/>
              </a:ext>
            </a:extLst>
          </p:cNvPr>
          <p:cNvSpPr txBox="1"/>
          <p:nvPr/>
        </p:nvSpPr>
        <p:spPr>
          <a:xfrm>
            <a:off x="4059163" y="4012252"/>
            <a:ext cx="1397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Sprint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2AC0A2-0D9E-94B5-B7F9-F7F937754905}"/>
              </a:ext>
            </a:extLst>
          </p:cNvPr>
          <p:cNvSpPr txBox="1"/>
          <p:nvPr/>
        </p:nvSpPr>
        <p:spPr>
          <a:xfrm>
            <a:off x="1655342" y="4008659"/>
            <a:ext cx="1397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Sprint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CC9610-5A01-BC6C-F666-EFE7A366A230}"/>
              </a:ext>
            </a:extLst>
          </p:cNvPr>
          <p:cNvSpPr txBox="1"/>
          <p:nvPr/>
        </p:nvSpPr>
        <p:spPr>
          <a:xfrm>
            <a:off x="6611154" y="4008659"/>
            <a:ext cx="1397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Sprint 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5E8D65-01B1-7074-07E8-09962E57F067}"/>
              </a:ext>
            </a:extLst>
          </p:cNvPr>
          <p:cNvSpPr txBox="1"/>
          <p:nvPr/>
        </p:nvSpPr>
        <p:spPr>
          <a:xfrm>
            <a:off x="8925833" y="4008659"/>
            <a:ext cx="1397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Sprint 4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05867541-3544-CC1F-0832-C8A1509872A9}"/>
              </a:ext>
            </a:extLst>
          </p:cNvPr>
          <p:cNvSpPr txBox="1">
            <a:spLocks/>
          </p:cNvSpPr>
          <p:nvPr/>
        </p:nvSpPr>
        <p:spPr>
          <a:xfrm>
            <a:off x="1287390" y="82003"/>
            <a:ext cx="9625078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0">
                <a:latin typeface="Times New Roman"/>
                <a:cs typeface="Times New Roman"/>
              </a:rPr>
              <a:t>Release plan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995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5BA2804-DEB3-579F-B2E9-D2084BE92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048493"/>
              </p:ext>
            </p:extLst>
          </p:nvPr>
        </p:nvGraphicFramePr>
        <p:xfrm>
          <a:off x="951470" y="630195"/>
          <a:ext cx="10676238" cy="566937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360141">
                  <a:extLst>
                    <a:ext uri="{9D8B030D-6E8A-4147-A177-3AD203B41FA5}">
                      <a16:colId xmlns:a16="http://schemas.microsoft.com/office/drawing/2014/main" val="401521942"/>
                    </a:ext>
                  </a:extLst>
                </a:gridCol>
                <a:gridCol w="8316097">
                  <a:extLst>
                    <a:ext uri="{9D8B030D-6E8A-4147-A177-3AD203B41FA5}">
                      <a16:colId xmlns:a16="http://schemas.microsoft.com/office/drawing/2014/main" val="2510353444"/>
                    </a:ext>
                  </a:extLst>
                </a:gridCol>
              </a:tblGrid>
              <a:tr h="827902">
                <a:tc>
                  <a:txBody>
                    <a:bodyPr/>
                    <a:lstStyle/>
                    <a:p>
                      <a:pPr algn="just"/>
                      <a:r>
                        <a:rPr lang="en-US" sz="2400" b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2400" b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ome Healthcare Website With Basic Functionalities</a:t>
                      </a:r>
                      <a:endParaRPr lang="en-US" sz="2400" b="1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7419767"/>
                  </a:ext>
                </a:extLst>
              </a:tr>
              <a:tr h="1945737">
                <a:tc>
                  <a:txBody>
                    <a:bodyPr/>
                    <a:lstStyle/>
                    <a:p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 Goal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goal of the release is to make a complete, easy-to-use platform that makes it easy for users and service providers in the home healthcare business to talk to each other.</a:t>
                      </a:r>
                    </a:p>
                    <a:p>
                      <a:pPr marL="285750" indent="-28575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By adding features in small steps, we hope to provide value at each stage and get feedback from users to keep making improvements.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179914"/>
                  </a:ext>
                </a:extLst>
              </a:tr>
              <a:tr h="2895731">
                <a:tc>
                  <a:txBody>
                    <a:bodyPr/>
                    <a:lstStyle/>
                    <a:p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 Scope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User –friendly Website with proactive Customer Support</a:t>
                      </a:r>
                    </a:p>
                    <a:p>
                      <a:pPr marL="285750" indent="-28575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In-site Search, Test Result, Live Chat, and Open Forum among key functionalities </a:t>
                      </a:r>
                    </a:p>
                    <a:p>
                      <a:pPr marL="285750" indent="-28575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Dashboard for users to handle bookings, look at past appointments and change their own information.</a:t>
                      </a:r>
                    </a:p>
                    <a:p>
                      <a:pPr marL="285750" indent="-28575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Improved accuracy and effectiveness of search results.</a:t>
                      </a:r>
                    </a:p>
                    <a:p>
                      <a:pPr marL="285750" indent="-28575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Website promotion using social media.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510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129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BF1D8-DD46-C0F3-9C76-74760F9FC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SPRINT 1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A0A9BEF-E6A7-82E2-A1E9-46702AB2E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270558"/>
              </p:ext>
            </p:extLst>
          </p:nvPr>
        </p:nvGraphicFramePr>
        <p:xfrm>
          <a:off x="1429566" y="2407050"/>
          <a:ext cx="8128000" cy="221488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6589969">
                  <a:extLst>
                    <a:ext uri="{9D8B030D-6E8A-4147-A177-3AD203B41FA5}">
                      <a16:colId xmlns:a16="http://schemas.microsoft.com/office/drawing/2014/main" val="3507245484"/>
                    </a:ext>
                  </a:extLst>
                </a:gridCol>
                <a:gridCol w="1538031">
                  <a:extLst>
                    <a:ext uri="{9D8B030D-6E8A-4147-A177-3AD203B41FA5}">
                      <a16:colId xmlns:a16="http://schemas.microsoft.com/office/drawing/2014/main" val="32462351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/>
                          <a:cs typeface="Times New Roman"/>
                        </a:rPr>
                        <a:t>Planning &amp; Designing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/>
                          <a:cs typeface="Times New Roman"/>
                        </a:rPr>
                        <a:t>Duration 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748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/>
                          <a:cs typeface="Times New Roman"/>
                        </a:rPr>
                        <a:t>Define the product roadmap and prioritize the product backlog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/>
                          <a:cs typeface="Times New Roman"/>
                        </a:rPr>
                        <a:t>Week 1-2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126469"/>
                  </a:ext>
                </a:extLst>
              </a:tr>
              <a:tr h="118534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/>
                          <a:cs typeface="Times New Roman"/>
                        </a:rPr>
                        <a:t>Identify User base and requirements  and reviews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/>
                          <a:cs typeface="Times New Roman"/>
                        </a:rPr>
                        <a:t> Week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12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/>
                          <a:cs typeface="Times New Roman"/>
                        </a:rPr>
                        <a:t>Design Website UX and app mockup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/>
                          <a:cs typeface="Times New Roman"/>
                        </a:rPr>
                        <a:t>Weeks 4-7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551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/>
                          <a:cs typeface="Times New Roman"/>
                        </a:rPr>
                        <a:t>Include basic functionality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/>
                          <a:cs typeface="Times New Roman"/>
                        </a:rPr>
                        <a:t>Week 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23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/>
                          <a:cs typeface="Times New Roman"/>
                        </a:rPr>
                        <a:t>Documentation &amp; Approval 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/>
                          <a:cs typeface="Times New Roman"/>
                        </a:rPr>
                        <a:t>Week 9 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4952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7085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C8CEA9-3BEF-4183-A4CF-115781BC7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SPRINT 2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4093626-9395-8576-05B0-9C45A36D32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7929640"/>
              </p:ext>
            </p:extLst>
          </p:nvPr>
        </p:nvGraphicFramePr>
        <p:xfrm>
          <a:off x="1429566" y="2332909"/>
          <a:ext cx="8128000" cy="403860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6589969">
                  <a:extLst>
                    <a:ext uri="{9D8B030D-6E8A-4147-A177-3AD203B41FA5}">
                      <a16:colId xmlns:a16="http://schemas.microsoft.com/office/drawing/2014/main" val="3507245484"/>
                    </a:ext>
                  </a:extLst>
                </a:gridCol>
                <a:gridCol w="1538031">
                  <a:extLst>
                    <a:ext uri="{9D8B030D-6E8A-4147-A177-3AD203B41FA5}">
                      <a16:colId xmlns:a16="http://schemas.microsoft.com/office/drawing/2014/main" val="32462351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Development &amp; Execution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748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the Website’s Dashboard and front-page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126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on Website back-end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Week 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12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Develop a dashboard that service providers can use to manage their listings, appointments, and profile information.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Weeks 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551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Add advanced filters such as price range, rating, and service provider qualifications to the search functionality.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13-14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23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Add content as a placeholder for future functionality.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13-14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214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Utilize a navigation menu to facilitate access to various website sections.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13-14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5184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Incorporate and adopt different Payment methods and booking services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4952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5085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68E1F-8D3C-6954-265A-E7F28EACA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SPRINT 3 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720BB7B-E386-5F0F-199A-0751F34AE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328932"/>
              </p:ext>
            </p:extLst>
          </p:nvPr>
        </p:nvGraphicFramePr>
        <p:xfrm>
          <a:off x="1429566" y="2407050"/>
          <a:ext cx="8128000" cy="275844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6589969">
                  <a:extLst>
                    <a:ext uri="{9D8B030D-6E8A-4147-A177-3AD203B41FA5}">
                      <a16:colId xmlns:a16="http://schemas.microsoft.com/office/drawing/2014/main" val="3507245484"/>
                    </a:ext>
                  </a:extLst>
                </a:gridCol>
                <a:gridCol w="1538031">
                  <a:extLst>
                    <a:ext uri="{9D8B030D-6E8A-4147-A177-3AD203B41FA5}">
                      <a16:colId xmlns:a16="http://schemas.microsoft.com/office/drawing/2014/main" val="32462351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Test, Debug &amp; Release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748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Optimize the efficacy of the website by analyzing and enhancing page load times and overall responsiveness.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126469"/>
                  </a:ext>
                </a:extLst>
              </a:tr>
              <a:tr h="118534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Utilize caching mechanisms and reduce the number of superfluous server requests.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Week 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12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Perform various Quality check and Test for User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17-18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551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Debug in case , necessary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23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4952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9523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0B2A8-C69D-1E62-441F-69FA35C7D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SPRINT 4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3C367206-93E5-3610-22AB-00B4E3CF61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9277368"/>
              </p:ext>
            </p:extLst>
          </p:nvPr>
        </p:nvGraphicFramePr>
        <p:xfrm>
          <a:off x="1429566" y="2407050"/>
          <a:ext cx="8128000" cy="211328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6589969">
                  <a:extLst>
                    <a:ext uri="{9D8B030D-6E8A-4147-A177-3AD203B41FA5}">
                      <a16:colId xmlns:a16="http://schemas.microsoft.com/office/drawing/2014/main" val="3507245484"/>
                    </a:ext>
                  </a:extLst>
                </a:gridCol>
                <a:gridCol w="1538031">
                  <a:extLst>
                    <a:ext uri="{9D8B030D-6E8A-4147-A177-3AD203B41FA5}">
                      <a16:colId xmlns:a16="http://schemas.microsoft.com/office/drawing/2014/main" val="32462351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 Release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748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Gather User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126469"/>
                  </a:ext>
                </a:extLst>
              </a:tr>
              <a:tr h="118534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Control &amp; Monitor change request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Week 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12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Refine Functionalities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23-24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551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 Changes &amp; Proactive feedback collection through Social Media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Week 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2318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3114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4E2EE-4ECD-681C-E3E0-7B8AD86C1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366" y="200025"/>
            <a:ext cx="9238434" cy="857559"/>
          </a:xfrm>
        </p:spPr>
        <p:txBody>
          <a:bodyPr/>
          <a:lstStyle/>
          <a:p>
            <a:r>
              <a:rPr lang="en-US" dirty="0"/>
              <a:t>Sprint planning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E026D9-BFD5-409F-164E-61982257E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1340305"/>
            <a:ext cx="11487150" cy="516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47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DCAB8-9F14-3F7D-89F6-2360C9A2F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0E1DC59-11DE-CA0C-468C-9F2EC8F17B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2116925"/>
              </p:ext>
            </p:extLst>
          </p:nvPr>
        </p:nvGraphicFramePr>
        <p:xfrm>
          <a:off x="1624226" y="2395151"/>
          <a:ext cx="8128000" cy="33172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73839665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400646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Product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842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Product 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845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Scrum Master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4758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/>
                        <a:t>Developers - </a:t>
                      </a:r>
                      <a:br>
                        <a:rPr lang="en-US"/>
                      </a:br>
                      <a:r>
                        <a:rPr lang="en-US"/>
                        <a:t>a) Full Stack </a:t>
                      </a:r>
                      <a:br>
                        <a:rPr lang="en-US"/>
                      </a:br>
                      <a:r>
                        <a:rPr lang="en-US"/>
                        <a:t>b) Front End</a:t>
                      </a:r>
                      <a:br>
                        <a:rPr lang="en-US"/>
                      </a:br>
                      <a:r>
                        <a:rPr lang="en-US"/>
                        <a:t>c) Back End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/>
                        <a:t>d) 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322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Quality Manager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017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Social Media Manager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6780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6896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DDA0-5088-2D1C-12ED-52B414E0E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Communication Plan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9DEF2-1579-05CF-7FE7-B9B8BD9C0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Daily Stand-up at 9:00 am (for 15 min. max)</a:t>
            </a:r>
          </a:p>
          <a:p>
            <a:r>
              <a:rPr lang="en-US"/>
              <a:t>Weekly Meetings with all stakeholders on Thursdays on Zoom</a:t>
            </a:r>
          </a:p>
          <a:p>
            <a:r>
              <a:rPr lang="en-US"/>
              <a:t> Review Meeting fortnightly </a:t>
            </a:r>
          </a:p>
          <a:p>
            <a:r>
              <a:rPr lang="en-US"/>
              <a:t>All the stakeholders would be regularly updated through social media, blog post and emails</a:t>
            </a:r>
          </a:p>
        </p:txBody>
      </p:sp>
    </p:spTree>
    <p:extLst>
      <p:ext uri="{BB962C8B-B14F-4D97-AF65-F5344CB8AC3E}">
        <p14:creationId xmlns:p14="http://schemas.microsoft.com/office/powerpoint/2010/main" val="2312963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8A85D-8CCC-2AA4-C774-024B42FE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Link 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370B1-C488-C522-7237-CC9558810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Times New Roman"/>
                <a:ea typeface="+mn-lt"/>
                <a:cs typeface="+mn-lt"/>
                <a:hlinkClick r:id="rId2"/>
              </a:rPr>
              <a:t>https://sharieff.atlassian.net/jira/software/projects/HHWT6/boards/2/roadmap?selectedIssue=HHWT6-3</a:t>
            </a:r>
            <a:r>
              <a:rPr lang="en-US">
                <a:latin typeface="Times New Roman"/>
                <a:ea typeface="+mn-lt"/>
                <a:cs typeface="+mn-lt"/>
              </a:rPr>
              <a:t> </a:t>
            </a:r>
            <a:endParaRPr lang="en-U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008410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1265911B-1E2F-489E-97EF-A15A9299E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2119D4F1-CE65-4D74-A168-F27C15F1B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4" descr="Geometric white clouds on a blue sky">
            <a:extLst>
              <a:ext uri="{FF2B5EF4-FFF2-40B4-BE49-F238E27FC236}">
                <a16:creationId xmlns:a16="http://schemas.microsoft.com/office/drawing/2014/main" id="{537D0F48-4892-878E-3F18-53461A7285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3938" r="29398" b="4"/>
          <a:stretch/>
        </p:blipFill>
        <p:spPr>
          <a:xfrm>
            <a:off x="20" y="10"/>
            <a:ext cx="6095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0D979A-A5F3-B2E0-50DC-B93819F98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025718"/>
            <a:ext cx="4057650" cy="4770783"/>
          </a:xfrm>
        </p:spPr>
        <p:txBody>
          <a:bodyPr anchor="ctr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B450E1F-41AA-8656-F0ED-5B40CC835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9972" y="762000"/>
            <a:ext cx="3825025" cy="5334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i="1">
                <a:latin typeface="Times New Roman"/>
                <a:cs typeface="Times New Roman"/>
              </a:rPr>
              <a:t>JIRA Cloud Tutorial</a:t>
            </a:r>
            <a:r>
              <a:rPr lang="en-US">
                <a:latin typeface="Times New Roman"/>
                <a:cs typeface="Times New Roman"/>
              </a:rPr>
              <a:t> [Video]. (n.d.). YouTube. </a:t>
            </a:r>
            <a:r>
              <a:rPr lang="en-US" u="sng">
                <a:latin typeface="Times New Roman"/>
                <a:cs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https://www.youtube.com/watch?v=7aLVAyCWQIE</a:t>
            </a:r>
          </a:p>
          <a:p>
            <a:r>
              <a:rPr lang="en-US">
                <a:ea typeface="+mn-lt"/>
                <a:cs typeface="+mn-lt"/>
              </a:rPr>
              <a:t>A. (n.d.). </a:t>
            </a:r>
            <a:r>
              <a:rPr lang="en-US" i="1">
                <a:ea typeface="+mn-lt"/>
                <a:cs typeface="+mn-lt"/>
              </a:rPr>
              <a:t>Product Backlog Explained [+ Examples] | Atlassian</a:t>
            </a:r>
            <a:r>
              <a:rPr lang="en-US">
                <a:ea typeface="+mn-lt"/>
                <a:cs typeface="+mn-lt"/>
              </a:rPr>
              <a:t>. Atlassian. </a:t>
            </a:r>
            <a:r>
              <a:rPr lang="en-US"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https://www.atlassian.com/agile/scrum/backlogs</a:t>
            </a:r>
          </a:p>
          <a:p>
            <a:r>
              <a:rPr lang="en-US">
                <a:effectLst/>
              </a:rPr>
              <a:t>What is Scrum release planning? (n.d.). </a:t>
            </a:r>
            <a:r>
              <a:rPr lang="en-US">
                <a:effectLst/>
                <a:hlinkClick r:id="rId5"/>
              </a:rPr>
              <a:t>https://www.visual-paradigm.com/scrum/what-is-scrum-release-planning</a:t>
            </a:r>
            <a:r>
              <a:rPr lang="en-US">
                <a:effectLst/>
              </a:rPr>
              <a:t> /</a:t>
            </a:r>
            <a:r>
              <a:rPr lang="en-US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169541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0DB4423-716D-4B40-9498-69F5F3E5E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B339CD8-1850-4DF2-BCDF-1CAAE5F872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3411"/>
            <a:ext cx="4629606" cy="46296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96BE68-EAD4-16C3-A5FF-21D89029A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054" y="2286000"/>
            <a:ext cx="3965456" cy="2285999"/>
          </a:xfrm>
        </p:spPr>
        <p:txBody>
          <a:bodyPr anchor="ctr">
            <a:normAutofit/>
          </a:bodyPr>
          <a:lstStyle/>
          <a:p>
            <a:pPr algn="ctr"/>
            <a:r>
              <a:rPr lang="en-US" b="0">
                <a:solidFill>
                  <a:schemeClr val="bg1"/>
                </a:solidFill>
                <a:latin typeface="Times New Roman"/>
                <a:cs typeface="Times New Roman"/>
              </a:rPr>
              <a:t>Agenda</a:t>
            </a:r>
            <a:endParaRPr lang="en-US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22C35749-84DB-0843-D4B7-E1242358A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762000"/>
            <a:ext cx="4572000" cy="5334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About Us</a:t>
            </a:r>
          </a:p>
          <a:p>
            <a:r>
              <a:rPr lang="en-US">
                <a:latin typeface="Times New Roman"/>
                <a:cs typeface="Times New Roman"/>
              </a:rPr>
              <a:t>Product vision</a:t>
            </a:r>
          </a:p>
          <a:p>
            <a:r>
              <a:rPr lang="en-US">
                <a:latin typeface="Times New Roman"/>
                <a:cs typeface="Times New Roman"/>
              </a:rPr>
              <a:t>What We Offer</a:t>
            </a:r>
          </a:p>
          <a:p>
            <a:r>
              <a:rPr lang="en-US">
                <a:latin typeface="Times New Roman"/>
                <a:cs typeface="Times New Roman"/>
              </a:rPr>
              <a:t>Road map </a:t>
            </a:r>
          </a:p>
          <a:p>
            <a:r>
              <a:rPr lang="en-US">
                <a:latin typeface="Times New Roman"/>
                <a:cs typeface="Times New Roman"/>
              </a:rPr>
              <a:t>Release plan </a:t>
            </a:r>
          </a:p>
          <a:p>
            <a:r>
              <a:rPr lang="en-US">
                <a:latin typeface="Times New Roman"/>
                <a:cs typeface="Times New Roman"/>
              </a:rPr>
              <a:t>Product backlog</a:t>
            </a:r>
          </a:p>
          <a:p>
            <a:r>
              <a:rPr lang="en-US">
                <a:latin typeface="Times New Roman"/>
                <a:cs typeface="Times New Roman"/>
              </a:rPr>
              <a:t>References </a:t>
            </a:r>
          </a:p>
          <a:p>
            <a:endParaRPr lang="en-U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04467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265911B-1E2F-489E-97EF-A15A9299E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119D4F1-CE65-4D74-A168-F27C15F1B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n image of a stethoscope within a blue background">
            <a:extLst>
              <a:ext uri="{FF2B5EF4-FFF2-40B4-BE49-F238E27FC236}">
                <a16:creationId xmlns:a16="http://schemas.microsoft.com/office/drawing/2014/main" id="{608CD4B3-EEF9-0906-A2C5-E22FA0C9A4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36499" r="8" b="8"/>
          <a:stretch/>
        </p:blipFill>
        <p:spPr>
          <a:xfrm>
            <a:off x="20" y="10"/>
            <a:ext cx="6095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ED72C5-0794-03D3-8E4A-F7C8BA7DF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735" y="1043647"/>
            <a:ext cx="4057650" cy="4770783"/>
          </a:xfrm>
        </p:spPr>
        <p:txBody>
          <a:bodyPr anchor="ctr">
            <a:normAutofit/>
          </a:bodyPr>
          <a:lstStyle/>
          <a:p>
            <a:pPr algn="ctr"/>
            <a:r>
              <a:rPr lang="en-US" b="0">
                <a:solidFill>
                  <a:srgbClr val="FFFFFF"/>
                </a:solidFill>
                <a:latin typeface="Times New Roman"/>
                <a:cs typeface="Times New Roman"/>
              </a:rPr>
              <a:t>About Us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B7C40-9970-DB5F-1EB4-A26118664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9972" y="762000"/>
            <a:ext cx="3825025" cy="5334000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US" sz="2400">
                <a:solidFill>
                  <a:srgbClr val="D1D5DB"/>
                </a:solidFill>
                <a:latin typeface="Times New Roman"/>
                <a:cs typeface="Arial"/>
              </a:rPr>
              <a:t>Our healthcare website aims to provide convenient access to top-notch healthcare services, ensuring that users can easily avail themselves of high-quality healthcare from the convenience of their own homes.</a:t>
            </a:r>
            <a:endParaRPr lang="en-US" sz="2400">
              <a:latin typeface="Times New Roman"/>
              <a:cs typeface="Arial"/>
            </a:endParaRPr>
          </a:p>
          <a:p>
            <a:pPr algn="just"/>
            <a:endParaRPr lang="en-US" sz="24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13576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4">
            <a:extLst>
              <a:ext uri="{FF2B5EF4-FFF2-40B4-BE49-F238E27FC236}">
                <a16:creationId xmlns:a16="http://schemas.microsoft.com/office/drawing/2014/main" id="{20DB4423-716D-4B40-9498-69F5F3E5E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6">
            <a:extLst>
              <a:ext uri="{FF2B5EF4-FFF2-40B4-BE49-F238E27FC236}">
                <a16:creationId xmlns:a16="http://schemas.microsoft.com/office/drawing/2014/main" id="{0B339CD8-1850-4DF2-BCDF-1CAAE5F872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3411"/>
            <a:ext cx="4629606" cy="46296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0C7C6E-1F4F-BE6B-65BA-FE17834FB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983" y="2286000"/>
            <a:ext cx="3965456" cy="2285999"/>
          </a:xfrm>
        </p:spPr>
        <p:txBody>
          <a:bodyPr anchor="ctr">
            <a:normAutofit/>
          </a:bodyPr>
          <a:lstStyle/>
          <a:p>
            <a:pPr algn="ctr"/>
            <a:r>
              <a:rPr lang="en-US" b="0">
                <a:solidFill>
                  <a:schemeClr val="bg1"/>
                </a:solidFill>
                <a:latin typeface="Times New Roman"/>
                <a:cs typeface="Times New Roman"/>
              </a:rPr>
              <a:t>Product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5FFE0-F2B7-5829-CEEB-5E33712E1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492188"/>
            <a:ext cx="4572000" cy="18825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just">
              <a:buNone/>
            </a:pPr>
            <a:r>
              <a:rPr lang="en-US">
                <a:ea typeface="+mn-lt"/>
                <a:cs typeface="+mn-lt"/>
              </a:rPr>
              <a:t>Our goal is to transform the healthcare experience by addressing individual needs through thoughtful solutions, ultimately contributing to a superior and more health-conscious world.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67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76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78">
            <a:extLst>
              <a:ext uri="{FF2B5EF4-FFF2-40B4-BE49-F238E27FC236}">
                <a16:creationId xmlns:a16="http://schemas.microsoft.com/office/drawing/2014/main" id="{01A94AE6-0978-4A09-B78E-D60AC4842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3411"/>
            <a:ext cx="4629606" cy="46296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F5E459-02F5-F221-2D5F-2B4BEA643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757" y="2286000"/>
            <a:ext cx="3643951" cy="2286000"/>
          </a:xfrm>
        </p:spPr>
        <p:txBody>
          <a:bodyPr anchor="ctr">
            <a:normAutofit/>
          </a:bodyPr>
          <a:lstStyle/>
          <a:p>
            <a:pPr algn="ctr"/>
            <a:r>
              <a:rPr lang="en-US" b="0">
                <a:solidFill>
                  <a:schemeClr val="bg1"/>
                </a:solidFill>
                <a:latin typeface="Times New Roman"/>
                <a:cs typeface="Times New Roman"/>
              </a:rPr>
              <a:t>What we offer</a:t>
            </a:r>
            <a:endParaRPr lang="en-US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graphicFrame>
        <p:nvGraphicFramePr>
          <p:cNvPr id="47" name="Diagram 47">
            <a:extLst>
              <a:ext uri="{FF2B5EF4-FFF2-40B4-BE49-F238E27FC236}">
                <a16:creationId xmlns:a16="http://schemas.microsoft.com/office/drawing/2014/main" id="{94F4E5F3-8DB3-52DA-998F-EFBECF9AE2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6404358"/>
              </p:ext>
            </p:extLst>
          </p:nvPr>
        </p:nvGraphicFramePr>
        <p:xfrm>
          <a:off x="6096000" y="762001"/>
          <a:ext cx="5334000" cy="5333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7688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1265911B-1E2F-489E-97EF-A15A9299E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119D4F1-CE65-4D74-A168-F27C15F1B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ocator flag on a city map">
            <a:extLst>
              <a:ext uri="{FF2B5EF4-FFF2-40B4-BE49-F238E27FC236}">
                <a16:creationId xmlns:a16="http://schemas.microsoft.com/office/drawing/2014/main" id="{BAE931DE-DEA2-2B87-C09C-9B346EB981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40666" b="-1"/>
          <a:stretch/>
        </p:blipFill>
        <p:spPr>
          <a:xfrm>
            <a:off x="20" y="10"/>
            <a:ext cx="6095979" cy="685799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5F9AC94-30A8-2755-9394-4FB2FC2678B1}"/>
              </a:ext>
            </a:extLst>
          </p:cNvPr>
          <p:cNvSpPr txBox="1">
            <a:spLocks/>
          </p:cNvSpPr>
          <p:nvPr/>
        </p:nvSpPr>
        <p:spPr>
          <a:xfrm>
            <a:off x="6870700" y="461273"/>
            <a:ext cx="2242021" cy="979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Road map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5F8172-4B93-42E6-6733-9B194B712DFD}"/>
              </a:ext>
            </a:extLst>
          </p:cNvPr>
          <p:cNvSpPr txBox="1"/>
          <p:nvPr/>
        </p:nvSpPr>
        <p:spPr>
          <a:xfrm>
            <a:off x="6869528" y="1467556"/>
            <a:ext cx="4521173" cy="53340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SzPct val="85000"/>
            </a:pPr>
            <a:endParaRPr lang="en-US"/>
          </a:p>
          <a:p>
            <a:pPr marL="285750" indent="-285750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SzPct val="85000"/>
              <a:buFont typeface="Arial"/>
              <a:buChar char="•"/>
            </a:pPr>
            <a:r>
              <a:rPr lang="en-US" cap="all"/>
              <a:t>ROADMAP FOR DEVELOPING HOME HEALTHCARE WEBSITE THROUGH 4 SPRINTS OF 2 WEEKS EACH.</a:t>
            </a:r>
            <a:br>
              <a:rPr lang="en-US" cap="all"/>
            </a:br>
            <a:endParaRPr lang="en-US"/>
          </a:p>
          <a:p>
            <a:pPr marL="285750" indent="-285750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SzPct val="85000"/>
              <a:buFont typeface="Arial"/>
              <a:buChar char="•"/>
            </a:pPr>
            <a:r>
              <a:rPr lang="en-US" cap="all"/>
              <a:t>TASKS FOR EACH SPRINT BASED ON PROJECT OBJECTIVES AND CUSTOMER FEEDBACK.</a:t>
            </a:r>
            <a:br>
              <a:rPr lang="en-US" cap="all"/>
            </a:br>
            <a:endParaRPr lang="en-US"/>
          </a:p>
          <a:p>
            <a:pPr marL="285750" indent="-285750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SzPct val="85000"/>
              <a:buFont typeface="Arial"/>
              <a:buChar char="•"/>
            </a:pPr>
            <a:r>
              <a:rPr lang="en-US" cap="all"/>
              <a:t>DIVIDED ROADMAP INTO EPICS OF PAGES, SERVICES, AND FUNCTIONALITIES.</a:t>
            </a:r>
            <a:endParaRPr lang="en-US"/>
          </a:p>
          <a:p>
            <a:pPr marL="285750" indent="-285750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SzPct val="85000"/>
              <a:buFont typeface="Arial"/>
              <a:buChar char="•"/>
            </a:pPr>
            <a:endParaRPr lang="en-US"/>
          </a:p>
          <a:p>
            <a:pPr marL="285750" indent="-285750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SzPct val="85000"/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35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81128-ECDD-CB7A-50EA-659C6384C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390" y="82003"/>
            <a:ext cx="8806634" cy="857559"/>
          </a:xfrm>
        </p:spPr>
        <p:txBody>
          <a:bodyPr/>
          <a:lstStyle/>
          <a:p>
            <a:r>
              <a:rPr lang="en-US" sz="4000" b="0">
                <a:latin typeface="Times New Roman"/>
                <a:cs typeface="Times New Roman"/>
              </a:rPr>
              <a:t>Roadmap - Pages</a:t>
            </a:r>
            <a:endParaRPr lang="en-US"/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65403F5-6D52-32FE-245D-B2C6767D7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6530" y="877819"/>
            <a:ext cx="9109162" cy="47948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7621F-F4EF-2607-AF2F-1EF66F0BD539}"/>
              </a:ext>
            </a:extLst>
          </p:cNvPr>
          <p:cNvSpPr txBox="1"/>
          <p:nvPr/>
        </p:nvSpPr>
        <p:spPr>
          <a:xfrm>
            <a:off x="1492249" y="5894917"/>
            <a:ext cx="9262533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latin typeface="Times New Roman"/>
                <a:cs typeface="Times New Roman"/>
              </a:rPr>
              <a:t>You can find the Roadmap here: </a:t>
            </a:r>
            <a:r>
              <a:rPr lang="en-US" sz="1600">
                <a:latin typeface="Times New Roman"/>
                <a:ea typeface="+mn-lt"/>
                <a:cs typeface="+mn-lt"/>
                <a:hlinkClick r:id="rId3"/>
              </a:rPr>
              <a:t>https://sharieff.atlassian.net/jira/software/projects/HHWT6/boards/2/backlog</a:t>
            </a:r>
            <a:endParaRPr lang="en-US"/>
          </a:p>
          <a:p>
            <a:endParaRPr lang="en-US" sz="1600">
              <a:latin typeface="Times New Roman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349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">
            <a:extLst>
              <a:ext uri="{FF2B5EF4-FFF2-40B4-BE49-F238E27FC236}">
                <a16:creationId xmlns:a16="http://schemas.microsoft.com/office/drawing/2014/main" id="{D3F89AFF-8147-D0F9-D148-2F76467D5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2117" y="910937"/>
            <a:ext cx="9343867" cy="4797928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FECBCF2B-4A30-9BD7-091B-A5B7A0A75737}"/>
              </a:ext>
            </a:extLst>
          </p:cNvPr>
          <p:cNvSpPr txBox="1">
            <a:spLocks/>
          </p:cNvSpPr>
          <p:nvPr/>
        </p:nvSpPr>
        <p:spPr>
          <a:xfrm>
            <a:off x="1287390" y="82003"/>
            <a:ext cx="8806634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0">
                <a:latin typeface="Times New Roman"/>
                <a:cs typeface="Times New Roman"/>
              </a:rPr>
              <a:t>Roadmap - services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468927"/>
      </p:ext>
    </p:extLst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907</Words>
  <Application>Microsoft Macintosh PowerPoint</Application>
  <PresentationFormat>Widescreen</PresentationFormat>
  <Paragraphs>133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Times New Roman</vt:lpstr>
      <vt:lpstr>Trade Gothic Next Cond</vt:lpstr>
      <vt:lpstr>Trade Gothic Next Light</vt:lpstr>
      <vt:lpstr>PortalVTI</vt:lpstr>
      <vt:lpstr> Home Healthcare Website Development  </vt:lpstr>
      <vt:lpstr>Link  </vt:lpstr>
      <vt:lpstr>Agenda</vt:lpstr>
      <vt:lpstr>About Us</vt:lpstr>
      <vt:lpstr>Product vision</vt:lpstr>
      <vt:lpstr>What we offer</vt:lpstr>
      <vt:lpstr>PowerPoint Presentation</vt:lpstr>
      <vt:lpstr>Roadmap - Pages</vt:lpstr>
      <vt:lpstr>PowerPoint Presentation</vt:lpstr>
      <vt:lpstr>PowerPoint Presentation</vt:lpstr>
      <vt:lpstr>PowerPoint Presentation</vt:lpstr>
      <vt:lpstr>PowerPoint Presentation</vt:lpstr>
      <vt:lpstr>SPRINT 1</vt:lpstr>
      <vt:lpstr>SPRINT 2</vt:lpstr>
      <vt:lpstr>SPRINT 3 </vt:lpstr>
      <vt:lpstr>SPRINT 4</vt:lpstr>
      <vt:lpstr>Sprint planning</vt:lpstr>
      <vt:lpstr>resources</vt:lpstr>
      <vt:lpstr>Communication Plan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Vandna Mehta</cp:lastModifiedBy>
  <cp:revision>1</cp:revision>
  <dcterms:created xsi:type="dcterms:W3CDTF">2023-06-01T07:06:12Z</dcterms:created>
  <dcterms:modified xsi:type="dcterms:W3CDTF">2023-06-04T00:58:52Z</dcterms:modified>
</cp:coreProperties>
</file>